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6858000" cx="12192000"/>
  <p:notesSz cx="6858000" cy="9144000"/>
  <p:embeddedFontLst>
    <p:embeddedFont>
      <p:font typeface="Roboto"/>
      <p:regular r:id="rId25"/>
      <p:bold r:id="rId26"/>
      <p:italic r:id="rId27"/>
      <p:boldItalic r:id="rId28"/>
    </p:embeddedFont>
    <p:embeddedFont>
      <p:font typeface="Century Gothic"/>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CenturyGothic-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CenturyGothic-italic.fntdata"/><Relationship Id="rId30" Type="http://schemas.openxmlformats.org/officeDocument/2006/relationships/font" Target="fonts/CenturyGothic-bold.fntdata"/><Relationship Id="rId11" Type="http://schemas.openxmlformats.org/officeDocument/2006/relationships/slide" Target="slides/slide7.xml"/><Relationship Id="rId10" Type="http://schemas.openxmlformats.org/officeDocument/2006/relationships/slide" Target="slides/slide6.xml"/><Relationship Id="rId32" Type="http://schemas.openxmlformats.org/officeDocument/2006/relationships/font" Target="fonts/CenturyGothic-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c8d70d2143_3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c8d70d2143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c8d70d214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c8d70d21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c8d70d2143_3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c8d70d2143_3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c8d70d2143_3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c8d70d2143_3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6ff17a51b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6ff17a51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6ff17a51be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6ff17a51b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6ff17a51be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6ff17a51b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c8d70d2143_3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c8d70d2143_3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6ff17a51be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6ff17a51b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c8d70d2143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c8d70d21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c8d70d2143_3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c8d70d2143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c8d70d2143_3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c8d70d2143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c8d70d2143_3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c8d70d2143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c8d70d2143_3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c8d70d2143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pic>
        <p:nvPicPr>
          <p:cNvPr descr="C0-HD-BTM.png" id="13" name="Google Shape;13;p2"/>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14" name="Google Shape;14;p2"/>
          <p:cNvSpPr txBox="1"/>
          <p:nvPr>
            <p:ph type="ctrTitle"/>
          </p:nvPr>
        </p:nvSpPr>
        <p:spPr>
          <a:xfrm>
            <a:off x="1371600" y="1803405"/>
            <a:ext cx="9448800" cy="182509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6000"/>
              <a:buFont typeface="Century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2"/>
          <p:cNvSpPr txBox="1"/>
          <p:nvPr>
            <p:ph idx="1" type="subTitle"/>
          </p:nvPr>
        </p:nvSpPr>
        <p:spPr>
          <a:xfrm>
            <a:off x="1371600" y="3632201"/>
            <a:ext cx="9448800" cy="6858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6" name="Google Shape;16;p2"/>
          <p:cNvSpPr txBox="1"/>
          <p:nvPr>
            <p:ph idx="10" type="dt"/>
          </p:nvPr>
        </p:nvSpPr>
        <p:spPr>
          <a:xfrm>
            <a:off x="7909561" y="4314328"/>
            <a:ext cx="2910840" cy="374642"/>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1" type="ftr"/>
          </p:nvPr>
        </p:nvSpPr>
        <p:spPr>
          <a:xfrm>
            <a:off x="1371600" y="4323845"/>
            <a:ext cx="6400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2" type="sldNum"/>
          </p:nvPr>
        </p:nvSpPr>
        <p:spPr>
          <a:xfrm>
            <a:off x="8077200" y="1430866"/>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1" name="Shape 71"/>
        <p:cNvGrpSpPr/>
        <p:nvPr/>
      </p:nvGrpSpPr>
      <p:grpSpPr>
        <a:xfrm>
          <a:off x="0" y="0"/>
          <a:ext cx="0" cy="0"/>
          <a:chOff x="0" y="0"/>
          <a:chExt cx="0" cy="0"/>
        </a:xfrm>
      </p:grpSpPr>
      <p:sp>
        <p:nvSpPr>
          <p:cNvPr id="72" name="Google Shape;72;p11"/>
          <p:cNvSpPr txBox="1"/>
          <p:nvPr>
            <p:ph type="title"/>
          </p:nvPr>
        </p:nvSpPr>
        <p:spPr>
          <a:xfrm>
            <a:off x="685777" y="4697360"/>
            <a:ext cx="10822034" cy="81935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1"/>
          <p:cNvSpPr/>
          <p:nvPr>
            <p:ph idx="2" type="pic"/>
          </p:nvPr>
        </p:nvSpPr>
        <p:spPr>
          <a:xfrm>
            <a:off x="681727" y="941439"/>
            <a:ext cx="10821840" cy="3478161"/>
          </a:xfrm>
          <a:prstGeom prst="rect">
            <a:avLst/>
          </a:prstGeom>
          <a:noFill/>
          <a:ln>
            <a:noFill/>
          </a:ln>
        </p:spPr>
      </p:sp>
      <p:sp>
        <p:nvSpPr>
          <p:cNvPr id="74" name="Google Shape;74;p11"/>
          <p:cNvSpPr txBox="1"/>
          <p:nvPr>
            <p:ph idx="1" type="body"/>
          </p:nvPr>
        </p:nvSpPr>
        <p:spPr>
          <a:xfrm>
            <a:off x="685800" y="5516715"/>
            <a:ext cx="10820400" cy="70196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5" name="Google Shape;75;p11"/>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showMasterSp="0">
  <p:cSld name="Title and Caption">
    <p:spTree>
      <p:nvGrpSpPr>
        <p:cNvPr id="78" name="Shape 78"/>
        <p:cNvGrpSpPr/>
        <p:nvPr/>
      </p:nvGrpSpPr>
      <p:grpSpPr>
        <a:xfrm>
          <a:off x="0" y="0"/>
          <a:ext cx="0" cy="0"/>
          <a:chOff x="0" y="0"/>
          <a:chExt cx="0" cy="0"/>
        </a:xfrm>
      </p:grpSpPr>
      <p:pic>
        <p:nvPicPr>
          <p:cNvPr descr="C0-HD-BTM.png" id="79" name="Google Shape;79;p12"/>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80" name="Google Shape;80;p12"/>
          <p:cNvSpPr txBox="1"/>
          <p:nvPr>
            <p:ph type="title"/>
          </p:nvPr>
        </p:nvSpPr>
        <p:spPr>
          <a:xfrm>
            <a:off x="685800" y="753532"/>
            <a:ext cx="10820400" cy="280246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12"/>
          <p:cNvSpPr txBox="1"/>
          <p:nvPr>
            <p:ph idx="1" type="body"/>
          </p:nvPr>
        </p:nvSpPr>
        <p:spPr>
          <a:xfrm>
            <a:off x="1024467" y="3649133"/>
            <a:ext cx="10130516" cy="999067"/>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82" name="Google Shape;82;p12"/>
          <p:cNvSpPr txBox="1"/>
          <p:nvPr>
            <p:ph idx="10" type="dt"/>
          </p:nvPr>
        </p:nvSpPr>
        <p:spPr>
          <a:xfrm>
            <a:off x="7814452" y="38100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1" type="ftr"/>
          </p:nvPr>
        </p:nvSpPr>
        <p:spPr>
          <a:xfrm>
            <a:off x="685800" y="379941"/>
            <a:ext cx="699149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2"/>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showMasterSp="0">
  <p:cSld name="Quote with Caption">
    <p:spTree>
      <p:nvGrpSpPr>
        <p:cNvPr id="85" name="Shape 85"/>
        <p:cNvGrpSpPr/>
        <p:nvPr/>
      </p:nvGrpSpPr>
      <p:grpSpPr>
        <a:xfrm>
          <a:off x="0" y="0"/>
          <a:ext cx="0" cy="0"/>
          <a:chOff x="0" y="0"/>
          <a:chExt cx="0" cy="0"/>
        </a:xfrm>
      </p:grpSpPr>
      <p:pic>
        <p:nvPicPr>
          <p:cNvPr descr="C0-HD-BTM.png" id="86" name="Google Shape;86;p13"/>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87" name="Google Shape;87;p13"/>
          <p:cNvSpPr txBox="1"/>
          <p:nvPr>
            <p:ph type="title"/>
          </p:nvPr>
        </p:nvSpPr>
        <p:spPr>
          <a:xfrm>
            <a:off x="1024467" y="753533"/>
            <a:ext cx="10151533" cy="260449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13"/>
          <p:cNvSpPr txBox="1"/>
          <p:nvPr>
            <p:ph idx="1" type="body"/>
          </p:nvPr>
        </p:nvSpPr>
        <p:spPr>
          <a:xfrm>
            <a:off x="1303865" y="3365556"/>
            <a:ext cx="9592736" cy="44444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89" name="Google Shape;89;p13"/>
          <p:cNvSpPr txBox="1"/>
          <p:nvPr>
            <p:ph idx="2" type="body"/>
          </p:nvPr>
        </p:nvSpPr>
        <p:spPr>
          <a:xfrm>
            <a:off x="1024467" y="3959862"/>
            <a:ext cx="10151533" cy="679871"/>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0" name="Google Shape;90;p13"/>
          <p:cNvSpPr txBox="1"/>
          <p:nvPr>
            <p:ph idx="10" type="dt"/>
          </p:nvPr>
        </p:nvSpPr>
        <p:spPr>
          <a:xfrm>
            <a:off x="7814452" y="38100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3"/>
          <p:cNvSpPr txBox="1"/>
          <p:nvPr>
            <p:ph idx="11" type="ftr"/>
          </p:nvPr>
        </p:nvSpPr>
        <p:spPr>
          <a:xfrm>
            <a:off x="685800" y="379941"/>
            <a:ext cx="699149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3"/>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3" name="Google Shape;93;p13"/>
          <p:cNvSpPr txBox="1"/>
          <p:nvPr/>
        </p:nvSpPr>
        <p:spPr>
          <a:xfrm>
            <a:off x="476250" y="933450"/>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8000"/>
              <a:buFont typeface="Century Gothic"/>
              <a:buNone/>
            </a:pPr>
            <a:r>
              <a:rPr b="0" i="0" lang="en-US" sz="8000" u="none" cap="none" strike="noStrike">
                <a:solidFill>
                  <a:schemeClr val="lt1"/>
                </a:solidFill>
                <a:latin typeface="Century Gothic"/>
                <a:ea typeface="Century Gothic"/>
                <a:cs typeface="Century Gothic"/>
                <a:sym typeface="Century Gothic"/>
              </a:rPr>
              <a:t>“</a:t>
            </a:r>
            <a:endParaRPr/>
          </a:p>
        </p:txBody>
      </p:sp>
      <p:sp>
        <p:nvSpPr>
          <p:cNvPr id="94" name="Google Shape;94;p13"/>
          <p:cNvSpPr txBox="1"/>
          <p:nvPr/>
        </p:nvSpPr>
        <p:spPr>
          <a:xfrm>
            <a:off x="10984230" y="270129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entury Gothic"/>
              <a:buNone/>
            </a:pPr>
            <a:r>
              <a:rPr b="0" i="0" lang="en-US" sz="8000" u="none" cap="none" strike="noStrike">
                <a:solidFill>
                  <a:schemeClr val="lt1"/>
                </a:solidFill>
                <a:latin typeface="Century Gothic"/>
                <a:ea typeface="Century Gothic"/>
                <a:cs typeface="Century Gothic"/>
                <a:sym typeface="Century Gothic"/>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showMasterSp="0">
  <p:cSld name="Name Card">
    <p:spTree>
      <p:nvGrpSpPr>
        <p:cNvPr id="95" name="Shape 95"/>
        <p:cNvGrpSpPr/>
        <p:nvPr/>
      </p:nvGrpSpPr>
      <p:grpSpPr>
        <a:xfrm>
          <a:off x="0" y="0"/>
          <a:ext cx="0" cy="0"/>
          <a:chOff x="0" y="0"/>
          <a:chExt cx="0" cy="0"/>
        </a:xfrm>
      </p:grpSpPr>
      <p:pic>
        <p:nvPicPr>
          <p:cNvPr descr="C0-HD-BTM.png" id="96" name="Google Shape;96;p14"/>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97" name="Google Shape;97;p14"/>
          <p:cNvSpPr txBox="1"/>
          <p:nvPr>
            <p:ph type="title"/>
          </p:nvPr>
        </p:nvSpPr>
        <p:spPr>
          <a:xfrm>
            <a:off x="1024495" y="1124701"/>
            <a:ext cx="10146186" cy="251183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14"/>
          <p:cNvSpPr txBox="1"/>
          <p:nvPr>
            <p:ph idx="1" type="body"/>
          </p:nvPr>
        </p:nvSpPr>
        <p:spPr>
          <a:xfrm>
            <a:off x="1024467" y="3648315"/>
            <a:ext cx="10144654" cy="99988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9" name="Google Shape;99;p14"/>
          <p:cNvSpPr txBox="1"/>
          <p:nvPr>
            <p:ph idx="10" type="dt"/>
          </p:nvPr>
        </p:nvSpPr>
        <p:spPr>
          <a:xfrm>
            <a:off x="7814452" y="378883"/>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4"/>
          <p:cNvSpPr txBox="1"/>
          <p:nvPr>
            <p:ph idx="11" type="ftr"/>
          </p:nvPr>
        </p:nvSpPr>
        <p:spPr>
          <a:xfrm>
            <a:off x="685800" y="378883"/>
            <a:ext cx="699149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14"/>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2" name="Shape 102"/>
        <p:cNvGrpSpPr/>
        <p:nvPr/>
      </p:nvGrpSpPr>
      <p:grpSpPr>
        <a:xfrm>
          <a:off x="0" y="0"/>
          <a:ext cx="0" cy="0"/>
          <a:chOff x="0" y="0"/>
          <a:chExt cx="0" cy="0"/>
        </a:xfrm>
      </p:grpSpPr>
      <p:sp>
        <p:nvSpPr>
          <p:cNvPr id="103" name="Google Shape;103;p15"/>
          <p:cNvSpPr txBox="1"/>
          <p:nvPr>
            <p:ph type="title"/>
          </p:nvPr>
        </p:nvSpPr>
        <p:spPr>
          <a:xfrm>
            <a:off x="2895600" y="761999"/>
            <a:ext cx="8610599" cy="1303867"/>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15"/>
          <p:cNvSpPr txBox="1"/>
          <p:nvPr>
            <p:ph idx="1" type="body"/>
          </p:nvPr>
        </p:nvSpPr>
        <p:spPr>
          <a:xfrm>
            <a:off x="685800" y="2202080"/>
            <a:ext cx="3456432" cy="61732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05" name="Google Shape;105;p15"/>
          <p:cNvSpPr txBox="1"/>
          <p:nvPr>
            <p:ph idx="2" type="body"/>
          </p:nvPr>
        </p:nvSpPr>
        <p:spPr>
          <a:xfrm>
            <a:off x="685799" y="2904565"/>
            <a:ext cx="3456432" cy="331413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06" name="Google Shape;106;p15"/>
          <p:cNvSpPr txBox="1"/>
          <p:nvPr>
            <p:ph idx="3" type="body"/>
          </p:nvPr>
        </p:nvSpPr>
        <p:spPr>
          <a:xfrm>
            <a:off x="4368800" y="2201333"/>
            <a:ext cx="3456432" cy="626534"/>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07" name="Google Shape;107;p15"/>
          <p:cNvSpPr txBox="1"/>
          <p:nvPr>
            <p:ph idx="4" type="body"/>
          </p:nvPr>
        </p:nvSpPr>
        <p:spPr>
          <a:xfrm>
            <a:off x="4366858" y="2904067"/>
            <a:ext cx="3456432" cy="331461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08" name="Google Shape;108;p15"/>
          <p:cNvSpPr txBox="1"/>
          <p:nvPr>
            <p:ph idx="5" type="body"/>
          </p:nvPr>
        </p:nvSpPr>
        <p:spPr>
          <a:xfrm>
            <a:off x="8051800" y="2192866"/>
            <a:ext cx="3456432" cy="626534"/>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09" name="Google Shape;109;p15"/>
          <p:cNvSpPr txBox="1"/>
          <p:nvPr>
            <p:ph idx="6" type="body"/>
          </p:nvPr>
        </p:nvSpPr>
        <p:spPr>
          <a:xfrm>
            <a:off x="8051801" y="2904565"/>
            <a:ext cx="3456432" cy="331413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10" name="Google Shape;110;p15"/>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15"/>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15"/>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3" name="Shape 113"/>
        <p:cNvGrpSpPr/>
        <p:nvPr/>
      </p:nvGrpSpPr>
      <p:grpSpPr>
        <a:xfrm>
          <a:off x="0" y="0"/>
          <a:ext cx="0" cy="0"/>
          <a:chOff x="0" y="0"/>
          <a:chExt cx="0" cy="0"/>
        </a:xfrm>
      </p:grpSpPr>
      <p:sp>
        <p:nvSpPr>
          <p:cNvPr id="114" name="Google Shape;114;p16"/>
          <p:cNvSpPr txBox="1"/>
          <p:nvPr>
            <p:ph type="title"/>
          </p:nvPr>
        </p:nvSpPr>
        <p:spPr>
          <a:xfrm>
            <a:off x="2895600" y="762000"/>
            <a:ext cx="8610599" cy="1295400"/>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 name="Google Shape;115;p16"/>
          <p:cNvSpPr txBox="1"/>
          <p:nvPr>
            <p:ph idx="1" type="body"/>
          </p:nvPr>
        </p:nvSpPr>
        <p:spPr>
          <a:xfrm>
            <a:off x="688618" y="4191000"/>
            <a:ext cx="3451582"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16" name="Google Shape;116;p16"/>
          <p:cNvSpPr/>
          <p:nvPr>
            <p:ph idx="2" type="pic"/>
          </p:nvPr>
        </p:nvSpPr>
        <p:spPr>
          <a:xfrm>
            <a:off x="688618" y="2362200"/>
            <a:ext cx="3451582" cy="1524000"/>
          </a:xfrm>
          <a:prstGeom prst="roundRect">
            <a:avLst>
              <a:gd fmla="val 0" name="adj"/>
            </a:avLst>
          </a:prstGeom>
          <a:noFill/>
          <a:ln>
            <a:noFill/>
          </a:ln>
          <a:effectLst>
            <a:outerShdw blurRad="50800" rotWithShape="0" algn="tl" dir="5400000" dist="50800">
              <a:srgbClr val="000000">
                <a:alpha val="42745"/>
              </a:srgbClr>
            </a:outerShdw>
          </a:effectLst>
        </p:spPr>
      </p:sp>
      <p:sp>
        <p:nvSpPr>
          <p:cNvPr id="117" name="Google Shape;117;p16"/>
          <p:cNvSpPr txBox="1"/>
          <p:nvPr>
            <p:ph idx="3" type="body"/>
          </p:nvPr>
        </p:nvSpPr>
        <p:spPr>
          <a:xfrm>
            <a:off x="688618" y="4873764"/>
            <a:ext cx="3451582" cy="134492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18" name="Google Shape;118;p16"/>
          <p:cNvSpPr txBox="1"/>
          <p:nvPr>
            <p:ph idx="4" type="body"/>
          </p:nvPr>
        </p:nvSpPr>
        <p:spPr>
          <a:xfrm>
            <a:off x="4374263" y="4191000"/>
            <a:ext cx="3448935"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19" name="Google Shape;119;p16"/>
          <p:cNvSpPr/>
          <p:nvPr>
            <p:ph idx="5" type="pic"/>
          </p:nvPr>
        </p:nvSpPr>
        <p:spPr>
          <a:xfrm>
            <a:off x="4374263" y="2362200"/>
            <a:ext cx="3448936" cy="1524000"/>
          </a:xfrm>
          <a:prstGeom prst="roundRect">
            <a:avLst>
              <a:gd fmla="val 0" name="adj"/>
            </a:avLst>
          </a:prstGeom>
          <a:noFill/>
          <a:ln>
            <a:noFill/>
          </a:ln>
          <a:effectLst>
            <a:outerShdw blurRad="50800" rotWithShape="0" algn="tl" dir="5400000" dist="50800">
              <a:srgbClr val="000000">
                <a:alpha val="42745"/>
              </a:srgbClr>
            </a:outerShdw>
          </a:effectLst>
        </p:spPr>
      </p:sp>
      <p:sp>
        <p:nvSpPr>
          <p:cNvPr id="120" name="Google Shape;120;p16"/>
          <p:cNvSpPr txBox="1"/>
          <p:nvPr>
            <p:ph idx="6" type="body"/>
          </p:nvPr>
        </p:nvSpPr>
        <p:spPr>
          <a:xfrm>
            <a:off x="4374264" y="4873763"/>
            <a:ext cx="3448935" cy="134492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21" name="Google Shape;121;p16"/>
          <p:cNvSpPr txBox="1"/>
          <p:nvPr>
            <p:ph idx="7" type="body"/>
          </p:nvPr>
        </p:nvSpPr>
        <p:spPr>
          <a:xfrm>
            <a:off x="8049731" y="4191000"/>
            <a:ext cx="3456469"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22" name="Google Shape;122;p16"/>
          <p:cNvSpPr/>
          <p:nvPr>
            <p:ph idx="8" type="pic"/>
          </p:nvPr>
        </p:nvSpPr>
        <p:spPr>
          <a:xfrm>
            <a:off x="8049855" y="2362200"/>
            <a:ext cx="3447878" cy="1524000"/>
          </a:xfrm>
          <a:prstGeom prst="roundRect">
            <a:avLst>
              <a:gd fmla="val 0" name="adj"/>
            </a:avLst>
          </a:prstGeom>
          <a:noFill/>
          <a:ln>
            <a:noFill/>
          </a:ln>
          <a:effectLst>
            <a:outerShdw blurRad="50800" rotWithShape="0" algn="tl" dir="5400000" dist="50800">
              <a:srgbClr val="000000">
                <a:alpha val="42745"/>
              </a:srgbClr>
            </a:outerShdw>
          </a:effectLst>
        </p:spPr>
      </p:sp>
      <p:sp>
        <p:nvSpPr>
          <p:cNvPr id="123" name="Google Shape;123;p16"/>
          <p:cNvSpPr txBox="1"/>
          <p:nvPr>
            <p:ph idx="9" type="body"/>
          </p:nvPr>
        </p:nvSpPr>
        <p:spPr>
          <a:xfrm>
            <a:off x="8049731" y="4873761"/>
            <a:ext cx="3452445" cy="134492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24" name="Google Shape;124;p16"/>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16"/>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16"/>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 name="Shape 127"/>
        <p:cNvGrpSpPr/>
        <p:nvPr/>
      </p:nvGrpSpPr>
      <p:grpSpPr>
        <a:xfrm>
          <a:off x="0" y="0"/>
          <a:ext cx="0" cy="0"/>
          <a:chOff x="0" y="0"/>
          <a:chExt cx="0" cy="0"/>
        </a:xfrm>
      </p:grpSpPr>
      <p:sp>
        <p:nvSpPr>
          <p:cNvPr id="128" name="Google Shape;128;p17"/>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9" name="Google Shape;129;p17"/>
          <p:cNvSpPr txBox="1"/>
          <p:nvPr>
            <p:ph idx="1" type="body"/>
          </p:nvPr>
        </p:nvSpPr>
        <p:spPr>
          <a:xfrm rot="5400000">
            <a:off x="4083938" y="-1203579"/>
            <a:ext cx="4024125" cy="108204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30" name="Google Shape;130;p17"/>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17"/>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17"/>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133" name="Shape 133"/>
        <p:cNvGrpSpPr/>
        <p:nvPr/>
      </p:nvGrpSpPr>
      <p:grpSpPr>
        <a:xfrm>
          <a:off x="0" y="0"/>
          <a:ext cx="0" cy="0"/>
          <a:chOff x="0" y="0"/>
          <a:chExt cx="0" cy="0"/>
        </a:xfrm>
      </p:grpSpPr>
      <p:pic>
        <p:nvPicPr>
          <p:cNvPr descr="C0-HD-BTM.png" id="134" name="Google Shape;134;p18"/>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135" name="Google Shape;135;p18"/>
          <p:cNvSpPr txBox="1"/>
          <p:nvPr>
            <p:ph type="title"/>
          </p:nvPr>
        </p:nvSpPr>
        <p:spPr>
          <a:xfrm rot="5400000">
            <a:off x="8525934" y="1667933"/>
            <a:ext cx="3903133" cy="20574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0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 name="Google Shape;136;p18"/>
          <p:cNvSpPr txBox="1"/>
          <p:nvPr>
            <p:ph idx="1" type="body"/>
          </p:nvPr>
        </p:nvSpPr>
        <p:spPr>
          <a:xfrm rot="5400000">
            <a:off x="3175000" y="-1405467"/>
            <a:ext cx="3903133" cy="820420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37" name="Google Shape;137;p18"/>
          <p:cNvSpPr txBox="1"/>
          <p:nvPr>
            <p:ph idx="10" type="dt"/>
          </p:nvPr>
        </p:nvSpPr>
        <p:spPr>
          <a:xfrm>
            <a:off x="7814452" y="379941"/>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18"/>
          <p:cNvSpPr txBox="1"/>
          <p:nvPr>
            <p:ph idx="11" type="ftr"/>
          </p:nvPr>
        </p:nvSpPr>
        <p:spPr>
          <a:xfrm>
            <a:off x="685800" y="381000"/>
            <a:ext cx="699149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18"/>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 name="Google Shape;22;p3"/>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25" name="Shape 25"/>
        <p:cNvGrpSpPr/>
        <p:nvPr/>
      </p:nvGrpSpPr>
      <p:grpSpPr>
        <a:xfrm>
          <a:off x="0" y="0"/>
          <a:ext cx="0" cy="0"/>
          <a:chOff x="0" y="0"/>
          <a:chExt cx="0" cy="0"/>
        </a:xfrm>
      </p:grpSpPr>
      <p:pic>
        <p:nvPicPr>
          <p:cNvPr descr="C0-HD-BTM.png" id="26" name="Google Shape;26;p4"/>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27" name="Google Shape;27;p4"/>
          <p:cNvSpPr txBox="1"/>
          <p:nvPr>
            <p:ph type="title"/>
          </p:nvPr>
        </p:nvSpPr>
        <p:spPr>
          <a:xfrm>
            <a:off x="685800" y="753533"/>
            <a:ext cx="10820399" cy="2801935"/>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lt1"/>
              </a:buClr>
              <a:buSzPts val="4000"/>
              <a:buFont typeface="Century Gothic"/>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4"/>
          <p:cNvSpPr txBox="1"/>
          <p:nvPr>
            <p:ph idx="1" type="body"/>
          </p:nvPr>
        </p:nvSpPr>
        <p:spPr>
          <a:xfrm>
            <a:off x="1024467" y="3641725"/>
            <a:ext cx="10490200" cy="955675"/>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Clr>
                <a:schemeClr val="lt1"/>
              </a:buClr>
              <a:buSzPts val="2200"/>
              <a:buNone/>
              <a:defRPr sz="2200">
                <a:solidFill>
                  <a:schemeClr val="lt1"/>
                </a:solidFill>
              </a:defRPr>
            </a:lvl1pPr>
            <a:lvl2pPr indent="-228600" lvl="1" marL="914400" algn="l">
              <a:lnSpc>
                <a:spcPct val="90000"/>
              </a:lnSpc>
              <a:spcBef>
                <a:spcPts val="500"/>
              </a:spcBef>
              <a:spcAft>
                <a:spcPts val="0"/>
              </a:spcAft>
              <a:buClr>
                <a:schemeClr val="lt1"/>
              </a:buClr>
              <a:buSzPts val="2000"/>
              <a:buNone/>
              <a:defRPr sz="2000">
                <a:solidFill>
                  <a:schemeClr val="lt1"/>
                </a:solidFill>
              </a:defRPr>
            </a:lvl2pPr>
            <a:lvl3pPr indent="-228600" lvl="2" marL="1371600" algn="l">
              <a:lnSpc>
                <a:spcPct val="90000"/>
              </a:lnSpc>
              <a:spcBef>
                <a:spcPts val="500"/>
              </a:spcBef>
              <a:spcAft>
                <a:spcPts val="0"/>
              </a:spcAft>
              <a:buClr>
                <a:schemeClr val="lt1"/>
              </a:buClr>
              <a:buSzPts val="1800"/>
              <a:buNone/>
              <a:defRPr sz="1800">
                <a:solidFill>
                  <a:schemeClr val="lt1"/>
                </a:solidFill>
              </a:defRPr>
            </a:lvl3pPr>
            <a:lvl4pPr indent="-228600" lvl="3" marL="1828800" algn="l">
              <a:lnSpc>
                <a:spcPct val="90000"/>
              </a:lnSpc>
              <a:spcBef>
                <a:spcPts val="500"/>
              </a:spcBef>
              <a:spcAft>
                <a:spcPts val="0"/>
              </a:spcAft>
              <a:buClr>
                <a:schemeClr val="lt1"/>
              </a:buClr>
              <a:buSzPts val="1600"/>
              <a:buNone/>
              <a:defRPr sz="1600">
                <a:solidFill>
                  <a:schemeClr val="lt1"/>
                </a:solidFill>
              </a:defRPr>
            </a:lvl4pPr>
            <a:lvl5pPr indent="-228600" lvl="4" marL="2286000" algn="l">
              <a:lnSpc>
                <a:spcPct val="90000"/>
              </a:lnSpc>
              <a:spcBef>
                <a:spcPts val="500"/>
              </a:spcBef>
              <a:spcAft>
                <a:spcPts val="0"/>
              </a:spcAft>
              <a:buClr>
                <a:schemeClr val="lt1"/>
              </a:buClr>
              <a:buSzPts val="160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29" name="Google Shape;29;p4"/>
          <p:cNvSpPr txBox="1"/>
          <p:nvPr>
            <p:ph idx="10" type="dt"/>
          </p:nvPr>
        </p:nvSpPr>
        <p:spPr>
          <a:xfrm>
            <a:off x="7814452" y="38100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1" type="ftr"/>
          </p:nvPr>
        </p:nvSpPr>
        <p:spPr>
          <a:xfrm>
            <a:off x="685800" y="381001"/>
            <a:ext cx="6991492" cy="36406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2" name="Shape 32"/>
        <p:cNvGrpSpPr/>
        <p:nvPr/>
      </p:nvGrpSpPr>
      <p:grpSpPr>
        <a:xfrm>
          <a:off x="0" y="0"/>
          <a:ext cx="0" cy="0"/>
          <a:chOff x="0" y="0"/>
          <a:chExt cx="0" cy="0"/>
        </a:xfrm>
      </p:grpSpPr>
      <p:sp>
        <p:nvSpPr>
          <p:cNvPr id="33" name="Google Shape;33;p5"/>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5"/>
          <p:cNvSpPr txBox="1"/>
          <p:nvPr>
            <p:ph idx="1" type="body"/>
          </p:nvPr>
        </p:nvSpPr>
        <p:spPr>
          <a:xfrm>
            <a:off x="685800" y="2194559"/>
            <a:ext cx="5334000" cy="40241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5" name="Google Shape;35;p5"/>
          <p:cNvSpPr txBox="1"/>
          <p:nvPr>
            <p:ph idx="2" type="body"/>
          </p:nvPr>
        </p:nvSpPr>
        <p:spPr>
          <a:xfrm>
            <a:off x="6172200" y="2194559"/>
            <a:ext cx="5334000" cy="40241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9" name="Shape 39"/>
        <p:cNvGrpSpPr/>
        <p:nvPr/>
      </p:nvGrpSpPr>
      <p:grpSpPr>
        <a:xfrm>
          <a:off x="0" y="0"/>
          <a:ext cx="0" cy="0"/>
          <a:chOff x="0" y="0"/>
          <a:chExt cx="0" cy="0"/>
        </a:xfrm>
      </p:grpSpPr>
      <p:sp>
        <p:nvSpPr>
          <p:cNvPr id="40" name="Google Shape;40;p6"/>
          <p:cNvSpPr txBox="1"/>
          <p:nvPr>
            <p:ph type="title"/>
          </p:nvPr>
        </p:nvSpPr>
        <p:spPr>
          <a:xfrm>
            <a:off x="2895600" y="762000"/>
            <a:ext cx="8610600" cy="1295400"/>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6"/>
          <p:cNvSpPr txBox="1"/>
          <p:nvPr>
            <p:ph idx="1" type="body"/>
          </p:nvPr>
        </p:nvSpPr>
        <p:spPr>
          <a:xfrm>
            <a:off x="914409" y="2183802"/>
            <a:ext cx="507999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800"/>
              <a:buNone/>
              <a:defRPr b="0" sz="28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2" name="Google Shape;42;p6"/>
          <p:cNvSpPr txBox="1"/>
          <p:nvPr>
            <p:ph idx="2" type="body"/>
          </p:nvPr>
        </p:nvSpPr>
        <p:spPr>
          <a:xfrm>
            <a:off x="685800" y="3132666"/>
            <a:ext cx="5311775" cy="308601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3" name="Google Shape;43;p6"/>
          <p:cNvSpPr txBox="1"/>
          <p:nvPr>
            <p:ph idx="3" type="body"/>
          </p:nvPr>
        </p:nvSpPr>
        <p:spPr>
          <a:xfrm>
            <a:off x="6400800" y="2183802"/>
            <a:ext cx="510540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800"/>
              <a:buNone/>
              <a:defRPr b="0" sz="28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4" name="Google Shape;44;p6"/>
          <p:cNvSpPr txBox="1"/>
          <p:nvPr>
            <p:ph idx="4" type="body"/>
          </p:nvPr>
        </p:nvSpPr>
        <p:spPr>
          <a:xfrm>
            <a:off x="6172200" y="3132666"/>
            <a:ext cx="5334000" cy="308601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5" name="Google Shape;45;p6"/>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sp>
        <p:nvSpPr>
          <p:cNvPr id="49" name="Google Shape;49;p7"/>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7"/>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8"/>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8"/>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7" name="Shape 57"/>
        <p:cNvGrpSpPr/>
        <p:nvPr/>
      </p:nvGrpSpPr>
      <p:grpSpPr>
        <a:xfrm>
          <a:off x="0" y="0"/>
          <a:ext cx="0" cy="0"/>
          <a:chOff x="0" y="0"/>
          <a:chExt cx="0" cy="0"/>
        </a:xfrm>
      </p:grpSpPr>
      <p:sp>
        <p:nvSpPr>
          <p:cNvPr id="58" name="Google Shape;58;p9"/>
          <p:cNvSpPr txBox="1"/>
          <p:nvPr>
            <p:ph type="title"/>
          </p:nvPr>
        </p:nvSpPr>
        <p:spPr>
          <a:xfrm>
            <a:off x="685800" y="1524000"/>
            <a:ext cx="41148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9"/>
          <p:cNvSpPr txBox="1"/>
          <p:nvPr>
            <p:ph idx="1" type="body"/>
          </p:nvPr>
        </p:nvSpPr>
        <p:spPr>
          <a:xfrm>
            <a:off x="4995582" y="746759"/>
            <a:ext cx="6510618" cy="5471925"/>
          </a:xfrm>
          <a:prstGeom prst="rect">
            <a:avLst/>
          </a:prstGeom>
          <a:noFill/>
          <a:ln>
            <a:noFill/>
          </a:ln>
        </p:spPr>
        <p:txBody>
          <a:bodyPr anchorCtr="0" anchor="ctr"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 name="Google Shape;60;p9"/>
          <p:cNvSpPr txBox="1"/>
          <p:nvPr>
            <p:ph idx="2" type="body"/>
          </p:nvPr>
        </p:nvSpPr>
        <p:spPr>
          <a:xfrm>
            <a:off x="685800" y="3124199"/>
            <a:ext cx="4114800" cy="309448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 name="Google Shape;61;p9"/>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9"/>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4" name="Shape 64"/>
        <p:cNvGrpSpPr/>
        <p:nvPr/>
      </p:nvGrpSpPr>
      <p:grpSpPr>
        <a:xfrm>
          <a:off x="0" y="0"/>
          <a:ext cx="0" cy="0"/>
          <a:chOff x="0" y="0"/>
          <a:chExt cx="0" cy="0"/>
        </a:xfrm>
      </p:grpSpPr>
      <p:sp>
        <p:nvSpPr>
          <p:cNvPr id="65" name="Google Shape;65;p10"/>
          <p:cNvSpPr txBox="1"/>
          <p:nvPr>
            <p:ph type="title"/>
          </p:nvPr>
        </p:nvSpPr>
        <p:spPr>
          <a:xfrm>
            <a:off x="685800" y="1524000"/>
            <a:ext cx="687324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0"/>
          <p:cNvSpPr/>
          <p:nvPr>
            <p:ph idx="2" type="pic"/>
          </p:nvPr>
        </p:nvSpPr>
        <p:spPr>
          <a:xfrm>
            <a:off x="7861238" y="751241"/>
            <a:ext cx="3644962" cy="5467443"/>
          </a:xfrm>
          <a:prstGeom prst="rect">
            <a:avLst/>
          </a:prstGeom>
          <a:noFill/>
          <a:ln>
            <a:noFill/>
          </a:ln>
        </p:spPr>
      </p:sp>
      <p:sp>
        <p:nvSpPr>
          <p:cNvPr id="67" name="Google Shape;67;p10"/>
          <p:cNvSpPr txBox="1"/>
          <p:nvPr>
            <p:ph idx="1" type="body"/>
          </p:nvPr>
        </p:nvSpPr>
        <p:spPr>
          <a:xfrm>
            <a:off x="685800" y="3124199"/>
            <a:ext cx="6873240" cy="309448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 name="Google Shape;68;p10"/>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0"/>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pic>
        <p:nvPicPr>
          <p:cNvPr descr="C0-HD-TOP.png" id="6" name="Google Shape;6;p1"/>
          <p:cNvPicPr preferRelativeResize="0"/>
          <p:nvPr/>
        </p:nvPicPr>
        <p:blipFill rotWithShape="1">
          <a:blip r:embed="rId1">
            <a:alphaModFix/>
          </a:blip>
          <a:srcRect b="0" l="0" r="0" t="0"/>
          <a:stretch/>
        </p:blipFill>
        <p:spPr>
          <a:xfrm>
            <a:off x="0" y="0"/>
            <a:ext cx="12192000" cy="1441450"/>
          </a:xfrm>
          <a:prstGeom prst="rect">
            <a:avLst/>
          </a:prstGeom>
          <a:noFill/>
          <a:ln>
            <a:noFill/>
          </a:ln>
        </p:spPr>
      </p:pic>
      <p:sp>
        <p:nvSpPr>
          <p:cNvPr id="7" name="Google Shape;7;p1"/>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marR="0" rtl="0" algn="r">
              <a:lnSpc>
                <a:spcPct val="90000"/>
              </a:lnSpc>
              <a:spcBef>
                <a:spcPts val="0"/>
              </a:spcBef>
              <a:spcAft>
                <a:spcPts val="0"/>
              </a:spcAft>
              <a:buClr>
                <a:schemeClr val="lt1"/>
              </a:buClr>
              <a:buSzPts val="4000"/>
              <a:buFont typeface="Century Gothic"/>
              <a:buNone/>
              <a:defRPr b="0" i="0" sz="40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lvl1pPr indent="-368300" lvl="0" marL="457200" marR="0" rtl="0" algn="l">
              <a:lnSpc>
                <a:spcPct val="90000"/>
              </a:lnSpc>
              <a:spcBef>
                <a:spcPts val="1000"/>
              </a:spcBef>
              <a:spcAft>
                <a:spcPts val="0"/>
              </a:spcAft>
              <a:buClr>
                <a:schemeClr val="lt1"/>
              </a:buClr>
              <a:buSzPts val="2200"/>
              <a:buFont typeface="Arial"/>
              <a:buChar char="•"/>
              <a:defRPr b="0" i="0" sz="2200" u="none" cap="none" strike="noStrike">
                <a:solidFill>
                  <a:schemeClr val="lt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5pPr>
            <a:lvl6pPr indent="-330200" lvl="5" marL="27432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6pPr>
            <a:lvl7pPr indent="-330200" lvl="6" marL="32004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7pPr>
            <a:lvl8pPr indent="-330200" lvl="7" marL="36576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8pPr>
            <a:lvl9pPr indent="-330200" lvl="8" marL="4114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9pPr>
          </a:lstStyle>
          <a:p/>
        </p:txBody>
      </p:sp>
      <p:sp>
        <p:nvSpPr>
          <p:cNvPr id="9" name="Google Shape;9;p1"/>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0" name="Google Shape;10;p1"/>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1" name="Google Shape;11;p1"/>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05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05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05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05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05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05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05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9"/>
          <p:cNvSpPr txBox="1"/>
          <p:nvPr>
            <p:ph type="ctrTitle"/>
          </p:nvPr>
        </p:nvSpPr>
        <p:spPr>
          <a:xfrm>
            <a:off x="1371600" y="1803405"/>
            <a:ext cx="9448800" cy="182509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Century Gothic"/>
              <a:buNone/>
            </a:pPr>
            <a:r>
              <a:rPr lang="en-US" sz="4000"/>
              <a:t>TEXT VISUAL QUESTION ANSWERING </a:t>
            </a:r>
            <a:endParaRPr/>
          </a:p>
        </p:txBody>
      </p:sp>
      <p:sp>
        <p:nvSpPr>
          <p:cNvPr id="145" name="Google Shape;145;p19"/>
          <p:cNvSpPr txBox="1"/>
          <p:nvPr>
            <p:ph idx="1" type="subTitle"/>
          </p:nvPr>
        </p:nvSpPr>
        <p:spPr>
          <a:xfrm>
            <a:off x="1371600" y="3632201"/>
            <a:ext cx="9448800" cy="685800"/>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Clr>
                <a:schemeClr val="lt1"/>
              </a:buClr>
              <a:buSzPct val="100000"/>
              <a:buNone/>
            </a:pPr>
            <a:r>
              <a:rPr lang="en-US"/>
              <a:t>Akshay Shukla (2022A7PS0087P)</a:t>
            </a:r>
            <a:endParaRPr/>
          </a:p>
          <a:p>
            <a:pPr indent="0" lvl="0" marL="0" rtl="0" algn="l">
              <a:lnSpc>
                <a:spcPct val="90000"/>
              </a:lnSpc>
              <a:spcBef>
                <a:spcPts val="1000"/>
              </a:spcBef>
              <a:spcAft>
                <a:spcPts val="0"/>
              </a:spcAft>
              <a:buClr>
                <a:schemeClr val="lt1"/>
              </a:buClr>
              <a:buSzPct val="100000"/>
              <a:buNone/>
            </a:pPr>
            <a:r>
              <a:rPr lang="en-US"/>
              <a:t>PhD Student Mentor – Ms. Vijay Kumari</a:t>
            </a:r>
            <a:endParaRPr/>
          </a:p>
          <a:p>
            <a:pPr indent="0" lvl="0" marL="0" rtl="0" algn="l">
              <a:lnSpc>
                <a:spcPct val="90000"/>
              </a:lnSpc>
              <a:spcBef>
                <a:spcPts val="1000"/>
              </a:spcBef>
              <a:spcAft>
                <a:spcPts val="0"/>
              </a:spcAft>
              <a:buClr>
                <a:schemeClr val="lt1"/>
              </a:buClr>
              <a:buSzPct val="100000"/>
              <a:buNone/>
            </a:pPr>
            <a:r>
              <a:t/>
            </a:r>
            <a:endParaRPr/>
          </a:p>
          <a:p>
            <a:pPr indent="0" lvl="0" marL="0" rtl="0" algn="l">
              <a:lnSpc>
                <a:spcPct val="90000"/>
              </a:lnSpc>
              <a:spcBef>
                <a:spcPts val="1000"/>
              </a:spcBef>
              <a:spcAft>
                <a:spcPts val="0"/>
              </a:spcAft>
              <a:buClr>
                <a:schemeClr val="lt1"/>
              </a:buClr>
              <a:buSzPct val="1000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8"/>
          <p:cNvSpPr txBox="1"/>
          <p:nvPr>
            <p:ph type="title"/>
          </p:nvPr>
        </p:nvSpPr>
        <p:spPr>
          <a:xfrm>
            <a:off x="2895600" y="764373"/>
            <a:ext cx="8610600" cy="12930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US"/>
              <a:t>Image and Text in WebLI</a:t>
            </a:r>
            <a:endParaRPr/>
          </a:p>
        </p:txBody>
      </p:sp>
      <p:sp>
        <p:nvSpPr>
          <p:cNvPr id="207" name="Google Shape;207;p28"/>
          <p:cNvSpPr txBox="1"/>
          <p:nvPr>
            <p:ph idx="1" type="body"/>
          </p:nvPr>
        </p:nvSpPr>
        <p:spPr>
          <a:xfrm>
            <a:off x="8249050" y="2728900"/>
            <a:ext cx="3467700" cy="3125100"/>
          </a:xfrm>
          <a:prstGeom prst="rect">
            <a:avLst/>
          </a:prstGeom>
        </p:spPr>
        <p:txBody>
          <a:bodyPr anchorCtr="0" anchor="t" bIns="45700" lIns="91425" spcFirstLastPara="1" rIns="91425" wrap="square" tIns="45700">
            <a:normAutofit/>
          </a:bodyPr>
          <a:lstStyle/>
          <a:p>
            <a:pPr indent="-317500" lvl="0" marL="457200" rtl="0" algn="l">
              <a:spcBef>
                <a:spcPts val="1000"/>
              </a:spcBef>
              <a:spcAft>
                <a:spcPts val="0"/>
              </a:spcAft>
              <a:buSzPts val="1400"/>
              <a:buChar char="•"/>
            </a:pPr>
            <a:r>
              <a:rPr lang="en-US" sz="1800"/>
              <a:t>Alt-text in 109 languages</a:t>
            </a:r>
            <a:endParaRPr sz="1800"/>
          </a:p>
          <a:p>
            <a:pPr indent="-317500" lvl="0" marL="457200" rtl="0" algn="l">
              <a:spcBef>
                <a:spcPts val="0"/>
              </a:spcBef>
              <a:spcAft>
                <a:spcPts val="0"/>
              </a:spcAft>
              <a:buSzPts val="1400"/>
              <a:buChar char="•"/>
            </a:pPr>
            <a:r>
              <a:rPr lang="en-US" sz="1800"/>
              <a:t>10 billion images and 12 billion alt-text</a:t>
            </a:r>
            <a:endParaRPr sz="1800"/>
          </a:p>
          <a:p>
            <a:pPr indent="-317500" lvl="0" marL="457200" rtl="0" algn="l">
              <a:spcBef>
                <a:spcPts val="0"/>
              </a:spcBef>
              <a:spcAft>
                <a:spcPts val="0"/>
              </a:spcAft>
              <a:buSzPts val="1400"/>
              <a:buChar char="•"/>
            </a:pPr>
            <a:r>
              <a:rPr lang="en-US" sz="1800"/>
              <a:t>29 billion OCR-Image pairs</a:t>
            </a:r>
            <a:endParaRPr sz="1800"/>
          </a:p>
          <a:p>
            <a:pPr indent="-317500" lvl="0" marL="457200" rtl="0" algn="l">
              <a:spcBef>
                <a:spcPts val="0"/>
              </a:spcBef>
              <a:spcAft>
                <a:spcPts val="0"/>
              </a:spcAft>
              <a:buSzPts val="1400"/>
              <a:buChar char="•"/>
            </a:pPr>
            <a:r>
              <a:rPr lang="en-US" sz="1800"/>
              <a:t>PaLI uses top 10% subset of images</a:t>
            </a:r>
            <a:endParaRPr sz="1800"/>
          </a:p>
        </p:txBody>
      </p:sp>
      <p:pic>
        <p:nvPicPr>
          <p:cNvPr id="208" name="Google Shape;208;p28"/>
          <p:cNvPicPr preferRelativeResize="0"/>
          <p:nvPr/>
        </p:nvPicPr>
        <p:blipFill>
          <a:blip r:embed="rId3">
            <a:alphaModFix/>
          </a:blip>
          <a:stretch>
            <a:fillRect/>
          </a:stretch>
        </p:blipFill>
        <p:spPr>
          <a:xfrm>
            <a:off x="449338" y="2271700"/>
            <a:ext cx="7647324" cy="3125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9"/>
          <p:cNvSpPr txBox="1"/>
          <p:nvPr>
            <p:ph type="title"/>
          </p:nvPr>
        </p:nvSpPr>
        <p:spPr>
          <a:xfrm>
            <a:off x="2895600" y="764373"/>
            <a:ext cx="8610600" cy="12930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US"/>
              <a:t>Hardware </a:t>
            </a:r>
            <a:r>
              <a:rPr lang="en-US"/>
              <a:t>Available</a:t>
            </a:r>
            <a:endParaRPr/>
          </a:p>
        </p:txBody>
      </p:sp>
      <p:pic>
        <p:nvPicPr>
          <p:cNvPr id="214" name="Google Shape;214;p29"/>
          <p:cNvPicPr preferRelativeResize="0"/>
          <p:nvPr/>
        </p:nvPicPr>
        <p:blipFill rotWithShape="1">
          <a:blip r:embed="rId3">
            <a:alphaModFix/>
          </a:blip>
          <a:srcRect b="0" l="0" r="34132" t="0"/>
          <a:stretch/>
        </p:blipFill>
        <p:spPr>
          <a:xfrm>
            <a:off x="849150" y="2536175"/>
            <a:ext cx="6374400" cy="3166575"/>
          </a:xfrm>
          <a:prstGeom prst="rect">
            <a:avLst/>
          </a:prstGeom>
          <a:noFill/>
          <a:ln>
            <a:noFill/>
          </a:ln>
        </p:spPr>
      </p:pic>
      <p:sp>
        <p:nvSpPr>
          <p:cNvPr id="215" name="Google Shape;215;p29"/>
          <p:cNvSpPr txBox="1"/>
          <p:nvPr/>
        </p:nvSpPr>
        <p:spPr>
          <a:xfrm>
            <a:off x="7507500" y="2767400"/>
            <a:ext cx="4113300" cy="3805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Century Gothic"/>
              <a:buChar char="●"/>
            </a:pPr>
            <a:r>
              <a:rPr lang="en-US" sz="1800">
                <a:solidFill>
                  <a:schemeClr val="lt1"/>
                </a:solidFill>
                <a:latin typeface="Century Gothic"/>
                <a:ea typeface="Century Gothic"/>
                <a:cs typeface="Century Gothic"/>
                <a:sym typeface="Century Gothic"/>
              </a:rPr>
              <a:t>Given access to server p20190065@172.24.16.136</a:t>
            </a:r>
            <a:endParaRPr sz="1800">
              <a:solidFill>
                <a:schemeClr val="lt1"/>
              </a:solidFill>
              <a:latin typeface="Century Gothic"/>
              <a:ea typeface="Century Gothic"/>
              <a:cs typeface="Century Gothic"/>
              <a:sym typeface="Century Gothic"/>
            </a:endParaRPr>
          </a:p>
          <a:p>
            <a:pPr indent="-342900" lvl="0" marL="457200" rtl="0" algn="l">
              <a:spcBef>
                <a:spcPts val="0"/>
              </a:spcBef>
              <a:spcAft>
                <a:spcPts val="0"/>
              </a:spcAft>
              <a:buClr>
                <a:schemeClr val="lt1"/>
              </a:buClr>
              <a:buSzPts val="1800"/>
              <a:buFont typeface="Century Gothic"/>
              <a:buChar char="●"/>
            </a:pPr>
            <a:r>
              <a:rPr lang="en-US" sz="1800">
                <a:solidFill>
                  <a:schemeClr val="lt1"/>
                </a:solidFill>
                <a:latin typeface="Century Gothic"/>
                <a:ea typeface="Century Gothic"/>
                <a:cs typeface="Century Gothic"/>
                <a:sym typeface="Century Gothic"/>
              </a:rPr>
              <a:t>Access to NVIDIA A100-PCIE-40GB GPU</a:t>
            </a:r>
            <a:endParaRPr sz="1800">
              <a:solidFill>
                <a:schemeClr val="lt1"/>
              </a:solidFill>
              <a:latin typeface="Century Gothic"/>
              <a:ea typeface="Century Gothic"/>
              <a:cs typeface="Century Gothic"/>
              <a:sym typeface="Century Gothic"/>
            </a:endParaRPr>
          </a:p>
          <a:p>
            <a:pPr indent="-342900" lvl="0" marL="457200" rtl="0" algn="l">
              <a:spcBef>
                <a:spcPts val="0"/>
              </a:spcBef>
              <a:spcAft>
                <a:spcPts val="0"/>
              </a:spcAft>
              <a:buClr>
                <a:schemeClr val="lt1"/>
              </a:buClr>
              <a:buSzPts val="1800"/>
              <a:buFont typeface="Century Gothic"/>
              <a:buChar char="●"/>
            </a:pPr>
            <a:r>
              <a:rPr lang="en-US" sz="1800">
                <a:solidFill>
                  <a:schemeClr val="lt1"/>
                </a:solidFill>
                <a:latin typeface="Century Gothic"/>
                <a:ea typeface="Century Gothic"/>
                <a:cs typeface="Century Gothic"/>
                <a:sym typeface="Century Gothic"/>
              </a:rPr>
              <a:t>Granted SUDO access to set up the CUDA Drivers and solve system wide dependency issues. </a:t>
            </a:r>
            <a:endParaRPr sz="18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0"/>
          <p:cNvSpPr txBox="1"/>
          <p:nvPr>
            <p:ph type="title"/>
          </p:nvPr>
        </p:nvSpPr>
        <p:spPr>
          <a:xfrm>
            <a:off x="2895600" y="764373"/>
            <a:ext cx="8610600" cy="12930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US"/>
              <a:t>Training the Model  </a:t>
            </a:r>
            <a:endParaRPr/>
          </a:p>
          <a:p>
            <a:pPr indent="0" lvl="0" marL="0" rtl="0" algn="r">
              <a:spcBef>
                <a:spcPts val="0"/>
              </a:spcBef>
              <a:spcAft>
                <a:spcPts val="0"/>
              </a:spcAft>
              <a:buNone/>
            </a:pPr>
            <a:r>
              <a:rPr lang="en-US" sz="3000"/>
              <a:t>Batch size 1024</a:t>
            </a:r>
            <a:endParaRPr sz="3000"/>
          </a:p>
        </p:txBody>
      </p:sp>
      <p:sp>
        <p:nvSpPr>
          <p:cNvPr id="221" name="Google Shape;221;p30"/>
          <p:cNvSpPr txBox="1"/>
          <p:nvPr>
            <p:ph idx="1" type="body"/>
          </p:nvPr>
        </p:nvSpPr>
        <p:spPr>
          <a:xfrm>
            <a:off x="685800" y="5553503"/>
            <a:ext cx="10820400" cy="665400"/>
          </a:xfrm>
          <a:prstGeom prst="rect">
            <a:avLst/>
          </a:prstGeom>
        </p:spPr>
        <p:txBody>
          <a:bodyPr anchorCtr="0" anchor="t" bIns="45700" lIns="91425" spcFirstLastPara="1" rIns="91425" wrap="square" tIns="45700">
            <a:normAutofit/>
          </a:bodyPr>
          <a:lstStyle/>
          <a:p>
            <a:pPr indent="0" lvl="0" marL="0" rtl="0" algn="l">
              <a:lnSpc>
                <a:spcPct val="70000"/>
              </a:lnSpc>
              <a:spcBef>
                <a:spcPts val="1000"/>
              </a:spcBef>
              <a:spcAft>
                <a:spcPts val="0"/>
              </a:spcAft>
              <a:buSzPts val="1018"/>
              <a:buNone/>
            </a:pPr>
            <a:r>
              <a:rPr lang="en-US" sz="1835"/>
              <a:t>Crashed within the first step</a:t>
            </a:r>
            <a:endParaRPr sz="1835"/>
          </a:p>
          <a:p>
            <a:pPr indent="0" lvl="0" marL="0" rtl="0" algn="l">
              <a:lnSpc>
                <a:spcPct val="70000"/>
              </a:lnSpc>
              <a:spcBef>
                <a:spcPts val="1000"/>
              </a:spcBef>
              <a:spcAft>
                <a:spcPts val="0"/>
              </a:spcAft>
              <a:buSzPts val="1018"/>
              <a:buNone/>
            </a:pPr>
            <a:r>
              <a:rPr lang="en-US" sz="1835"/>
              <a:t>Required RAM and processing power not available</a:t>
            </a:r>
            <a:endParaRPr sz="1835"/>
          </a:p>
        </p:txBody>
      </p:sp>
      <p:pic>
        <p:nvPicPr>
          <p:cNvPr id="222" name="Google Shape;222;p30"/>
          <p:cNvPicPr preferRelativeResize="0"/>
          <p:nvPr/>
        </p:nvPicPr>
        <p:blipFill rotWithShape="1">
          <a:blip r:embed="rId3">
            <a:alphaModFix/>
          </a:blip>
          <a:srcRect b="0" l="0" r="0" t="57954"/>
          <a:stretch/>
        </p:blipFill>
        <p:spPr>
          <a:xfrm>
            <a:off x="330850" y="2360025"/>
            <a:ext cx="11175352" cy="28908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1"/>
          <p:cNvSpPr txBox="1"/>
          <p:nvPr>
            <p:ph type="title"/>
          </p:nvPr>
        </p:nvSpPr>
        <p:spPr>
          <a:xfrm>
            <a:off x="2895600" y="764373"/>
            <a:ext cx="8610600" cy="12930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US"/>
              <a:t>Training the Model</a:t>
            </a:r>
            <a:endParaRPr/>
          </a:p>
          <a:p>
            <a:pPr indent="0" lvl="0" marL="0" rtl="0" algn="r">
              <a:spcBef>
                <a:spcPts val="0"/>
              </a:spcBef>
              <a:spcAft>
                <a:spcPts val="0"/>
              </a:spcAft>
              <a:buNone/>
            </a:pPr>
            <a:r>
              <a:rPr lang="en-US" sz="3000"/>
              <a:t>Batch size 4</a:t>
            </a:r>
            <a:endParaRPr sz="3000"/>
          </a:p>
        </p:txBody>
      </p:sp>
      <p:sp>
        <p:nvSpPr>
          <p:cNvPr id="228" name="Google Shape;228;p31"/>
          <p:cNvSpPr txBox="1"/>
          <p:nvPr>
            <p:ph idx="1" type="body"/>
          </p:nvPr>
        </p:nvSpPr>
        <p:spPr>
          <a:xfrm>
            <a:off x="685800" y="5553503"/>
            <a:ext cx="10820400" cy="665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800"/>
              <a:t>Test run with a batch size of 4. Results shown  in the image are after 2 hours of training.</a:t>
            </a:r>
            <a:endParaRPr sz="1800"/>
          </a:p>
          <a:p>
            <a:pPr indent="0" lvl="0" marL="0" rtl="0" algn="l">
              <a:spcBef>
                <a:spcPts val="1000"/>
              </a:spcBef>
              <a:spcAft>
                <a:spcPts val="0"/>
              </a:spcAft>
              <a:buNone/>
            </a:pPr>
            <a:r>
              <a:rPr lang="en-US" sz="1800"/>
              <a:t>Total time required on a single Nvidia A100 GPU - 545 Days </a:t>
            </a:r>
            <a:r>
              <a:rPr lang="en-US" sz="1800"/>
              <a:t>18</a:t>
            </a:r>
            <a:r>
              <a:rPr lang="en-US" sz="1800"/>
              <a:t> Hours </a:t>
            </a:r>
            <a:r>
              <a:rPr lang="en-US" sz="1800"/>
              <a:t>37</a:t>
            </a:r>
            <a:r>
              <a:rPr lang="en-US" sz="1800"/>
              <a:t> Minutes</a:t>
            </a:r>
            <a:endParaRPr sz="1800"/>
          </a:p>
        </p:txBody>
      </p:sp>
      <p:pic>
        <p:nvPicPr>
          <p:cNvPr id="229" name="Google Shape;229;p31"/>
          <p:cNvPicPr preferRelativeResize="0"/>
          <p:nvPr/>
        </p:nvPicPr>
        <p:blipFill rotWithShape="1">
          <a:blip r:embed="rId3">
            <a:alphaModFix/>
          </a:blip>
          <a:srcRect b="0" l="0" r="56730" t="76198"/>
          <a:stretch/>
        </p:blipFill>
        <p:spPr>
          <a:xfrm>
            <a:off x="627600" y="2194550"/>
            <a:ext cx="9906574" cy="3358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2"/>
          <p:cNvSpPr txBox="1"/>
          <p:nvPr>
            <p:ph type="title"/>
          </p:nvPr>
        </p:nvSpPr>
        <p:spPr>
          <a:xfrm>
            <a:off x="2895600" y="764373"/>
            <a:ext cx="8610600" cy="12930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US"/>
              <a:t>Transfer Learning</a:t>
            </a:r>
            <a:endParaRPr/>
          </a:p>
        </p:txBody>
      </p:sp>
      <p:sp>
        <p:nvSpPr>
          <p:cNvPr id="235" name="Google Shape;235;p32"/>
          <p:cNvSpPr txBox="1"/>
          <p:nvPr>
            <p:ph idx="1" type="body"/>
          </p:nvPr>
        </p:nvSpPr>
        <p:spPr>
          <a:xfrm>
            <a:off x="685800" y="2194560"/>
            <a:ext cx="10820400" cy="4024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Given the hardware limitation, it was impossible to train the entire model from scratch.</a:t>
            </a:r>
            <a:endParaRPr/>
          </a:p>
          <a:p>
            <a:pPr indent="-342900" lvl="0" marL="457200" rtl="0" algn="l">
              <a:spcBef>
                <a:spcPts val="0"/>
              </a:spcBef>
              <a:spcAft>
                <a:spcPts val="0"/>
              </a:spcAft>
              <a:buSzPts val="1800"/>
              <a:buChar char="•"/>
            </a:pPr>
            <a:r>
              <a:rPr lang="en-US"/>
              <a:t>We decided to fine-tune the existing pre trained model using transfer learning. </a:t>
            </a:r>
            <a:endParaRPr/>
          </a:p>
          <a:p>
            <a:pPr indent="-342900" lvl="0" marL="457200" rtl="0" algn="l">
              <a:spcBef>
                <a:spcPts val="0"/>
              </a:spcBef>
              <a:spcAft>
                <a:spcPts val="0"/>
              </a:spcAft>
              <a:buSzPts val="1800"/>
              <a:buChar char="•"/>
            </a:pPr>
            <a:r>
              <a:rPr lang="en-US"/>
              <a:t>We tried -</a:t>
            </a:r>
            <a:endParaRPr/>
          </a:p>
          <a:p>
            <a:pPr indent="-342900" lvl="1" marL="914400" rtl="0" algn="l">
              <a:spcBef>
                <a:spcPts val="0"/>
              </a:spcBef>
              <a:spcAft>
                <a:spcPts val="0"/>
              </a:spcAft>
              <a:buSzPts val="1800"/>
              <a:buChar char="•"/>
            </a:pPr>
            <a:r>
              <a:rPr lang="en-US"/>
              <a:t>CapPa (autoregressive captioning without parallel prediction)</a:t>
            </a:r>
            <a:endParaRPr/>
          </a:p>
          <a:p>
            <a:pPr indent="-342900" lvl="1" marL="914400" rtl="0" algn="l">
              <a:spcBef>
                <a:spcPts val="0"/>
              </a:spcBef>
              <a:spcAft>
                <a:spcPts val="0"/>
              </a:spcAft>
              <a:buSzPts val="1800"/>
              <a:buChar char="•"/>
            </a:pPr>
            <a:r>
              <a:rPr lang="en-US"/>
              <a:t>CLIPPO (CLIP with pixels only)</a:t>
            </a:r>
            <a:endParaRPr/>
          </a:p>
          <a:p>
            <a:pPr indent="-342900" lvl="1" marL="914400" rtl="0" algn="l">
              <a:spcBef>
                <a:spcPts val="0"/>
              </a:spcBef>
              <a:spcAft>
                <a:spcPts val="0"/>
              </a:spcAft>
              <a:buSzPts val="1800"/>
              <a:buChar char="•"/>
            </a:pPr>
            <a:r>
              <a:rPr lang="en-US"/>
              <a:t>Image/Text model (LiT: Zero-Shot Transfer with Locked-image text Tuning)</a:t>
            </a:r>
            <a:endParaRPr/>
          </a:p>
          <a:p>
            <a:pPr indent="-342900" lvl="1" marL="914400" rtl="0" algn="l">
              <a:spcBef>
                <a:spcPts val="0"/>
              </a:spcBef>
              <a:spcAft>
                <a:spcPts val="0"/>
              </a:spcAft>
              <a:buSzPts val="1800"/>
              <a:buChar char="•"/>
            </a:pPr>
            <a:r>
              <a:rPr lang="en-US"/>
              <a:t>Transfer learning with Imagenette and CIFAR100</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3"/>
          <p:cNvSpPr txBox="1"/>
          <p:nvPr>
            <p:ph type="title"/>
          </p:nvPr>
        </p:nvSpPr>
        <p:spPr>
          <a:xfrm>
            <a:off x="2895600" y="764373"/>
            <a:ext cx="8610600" cy="12930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US"/>
              <a:t>New Dataset Used	</a:t>
            </a:r>
            <a:endParaRPr/>
          </a:p>
        </p:txBody>
      </p:sp>
      <p:sp>
        <p:nvSpPr>
          <p:cNvPr id="241" name="Google Shape;241;p33"/>
          <p:cNvSpPr txBox="1"/>
          <p:nvPr>
            <p:ph idx="1" type="body"/>
          </p:nvPr>
        </p:nvSpPr>
        <p:spPr>
          <a:xfrm>
            <a:off x="685800" y="1817208"/>
            <a:ext cx="10820400" cy="653700"/>
          </a:xfrm>
          <a:prstGeom prst="rect">
            <a:avLst/>
          </a:prstGeom>
        </p:spPr>
        <p:txBody>
          <a:bodyPr anchorCtr="0" anchor="t" bIns="45700" lIns="91425" spcFirstLastPara="1" rIns="91425" wrap="square" tIns="45700">
            <a:normAutofit fontScale="47500"/>
          </a:bodyPr>
          <a:lstStyle/>
          <a:p>
            <a:pPr indent="0" lvl="0" marL="0" rtl="0" algn="l">
              <a:spcBef>
                <a:spcPts val="1000"/>
              </a:spcBef>
              <a:spcAft>
                <a:spcPts val="0"/>
              </a:spcAft>
              <a:buNone/>
            </a:pPr>
            <a:r>
              <a:rPr lang="en-US" sz="4349"/>
              <a:t>We decided to largely make use of two datasets for the transfer learning purposes - </a:t>
            </a:r>
            <a:endParaRPr/>
          </a:p>
          <a:p>
            <a:pPr indent="0" lvl="0" marL="0" rtl="0" algn="l">
              <a:spcBef>
                <a:spcPts val="1000"/>
              </a:spcBef>
              <a:spcAft>
                <a:spcPts val="0"/>
              </a:spcAft>
              <a:buNone/>
            </a:pPr>
            <a:r>
              <a:t/>
            </a:r>
            <a:endParaRPr/>
          </a:p>
        </p:txBody>
      </p:sp>
      <p:pic>
        <p:nvPicPr>
          <p:cNvPr id="242" name="Google Shape;242;p33"/>
          <p:cNvPicPr preferRelativeResize="0"/>
          <p:nvPr/>
        </p:nvPicPr>
        <p:blipFill>
          <a:blip r:embed="rId3">
            <a:alphaModFix/>
          </a:blip>
          <a:stretch>
            <a:fillRect/>
          </a:stretch>
        </p:blipFill>
        <p:spPr>
          <a:xfrm>
            <a:off x="1370475" y="2582223"/>
            <a:ext cx="2995675" cy="2357875"/>
          </a:xfrm>
          <a:prstGeom prst="rect">
            <a:avLst/>
          </a:prstGeom>
          <a:noFill/>
          <a:ln>
            <a:noFill/>
          </a:ln>
        </p:spPr>
      </p:pic>
      <p:pic>
        <p:nvPicPr>
          <p:cNvPr id="243" name="Google Shape;243;p33"/>
          <p:cNvPicPr preferRelativeResize="0"/>
          <p:nvPr/>
        </p:nvPicPr>
        <p:blipFill>
          <a:blip r:embed="rId4">
            <a:alphaModFix/>
          </a:blip>
          <a:stretch>
            <a:fillRect/>
          </a:stretch>
        </p:blipFill>
        <p:spPr>
          <a:xfrm>
            <a:off x="7521338" y="2582222"/>
            <a:ext cx="2373939" cy="2357875"/>
          </a:xfrm>
          <a:prstGeom prst="rect">
            <a:avLst/>
          </a:prstGeom>
          <a:noFill/>
          <a:ln>
            <a:noFill/>
          </a:ln>
        </p:spPr>
      </p:pic>
      <p:sp>
        <p:nvSpPr>
          <p:cNvPr id="244" name="Google Shape;244;p33"/>
          <p:cNvSpPr txBox="1"/>
          <p:nvPr>
            <p:ph idx="1" type="body"/>
          </p:nvPr>
        </p:nvSpPr>
        <p:spPr>
          <a:xfrm>
            <a:off x="739175" y="5051351"/>
            <a:ext cx="4101900" cy="4740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rPr b="1" lang="en-US" sz="2000"/>
              <a:t>Imagenette</a:t>
            </a:r>
            <a:endParaRPr b="1" sz="2000"/>
          </a:p>
        </p:txBody>
      </p:sp>
      <p:sp>
        <p:nvSpPr>
          <p:cNvPr id="245" name="Google Shape;245;p33"/>
          <p:cNvSpPr txBox="1"/>
          <p:nvPr>
            <p:ph idx="1" type="body"/>
          </p:nvPr>
        </p:nvSpPr>
        <p:spPr>
          <a:xfrm>
            <a:off x="6771975" y="5051300"/>
            <a:ext cx="3872700" cy="4068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rPr b="1" lang="en-US" sz="2000"/>
              <a:t>CIFAR100</a:t>
            </a:r>
            <a:endParaRPr b="1" sz="2000"/>
          </a:p>
        </p:txBody>
      </p:sp>
      <p:sp>
        <p:nvSpPr>
          <p:cNvPr id="246" name="Google Shape;246;p33"/>
          <p:cNvSpPr txBox="1"/>
          <p:nvPr>
            <p:ph idx="1" type="body"/>
          </p:nvPr>
        </p:nvSpPr>
        <p:spPr>
          <a:xfrm>
            <a:off x="817363" y="5464950"/>
            <a:ext cx="4101900" cy="1130700"/>
          </a:xfrm>
          <a:prstGeom prst="rect">
            <a:avLst/>
          </a:prstGeom>
        </p:spPr>
        <p:txBody>
          <a:bodyPr anchorCtr="0" anchor="t" bIns="45700" lIns="91425" spcFirstLastPara="1" rIns="91425" wrap="square" tIns="45700">
            <a:normAutofit/>
          </a:bodyPr>
          <a:lstStyle/>
          <a:p>
            <a:pPr indent="0" lvl="0" marL="0" rtl="0" algn="ctr">
              <a:lnSpc>
                <a:spcPct val="70000"/>
              </a:lnSpc>
              <a:spcBef>
                <a:spcPts val="1000"/>
              </a:spcBef>
              <a:spcAft>
                <a:spcPts val="0"/>
              </a:spcAft>
              <a:buSzPts val="523"/>
              <a:buNone/>
            </a:pPr>
            <a:r>
              <a:rPr lang="en-US" sz="1600">
                <a:latin typeface="Times New Roman"/>
                <a:ea typeface="Times New Roman"/>
                <a:cs typeface="Times New Roman"/>
                <a:sym typeface="Times New Roman"/>
              </a:rPr>
              <a:t>Imagenette is a subset of 10 easily classified classes from the Imagenet dataset</a:t>
            </a:r>
            <a:endParaRPr sz="1600"/>
          </a:p>
        </p:txBody>
      </p:sp>
      <p:sp>
        <p:nvSpPr>
          <p:cNvPr id="247" name="Google Shape;247;p33"/>
          <p:cNvSpPr txBox="1"/>
          <p:nvPr>
            <p:ph idx="1" type="body"/>
          </p:nvPr>
        </p:nvSpPr>
        <p:spPr>
          <a:xfrm>
            <a:off x="6771963" y="5464950"/>
            <a:ext cx="3872700" cy="858600"/>
          </a:xfrm>
          <a:prstGeom prst="rect">
            <a:avLst/>
          </a:prstGeom>
        </p:spPr>
        <p:txBody>
          <a:bodyPr anchorCtr="0" anchor="t" bIns="45700" lIns="91425" spcFirstLastPara="1" rIns="91425" wrap="square" tIns="45700">
            <a:normAutofit/>
          </a:bodyPr>
          <a:lstStyle/>
          <a:p>
            <a:pPr indent="0" lvl="0" marL="0" rtl="0" algn="ctr">
              <a:lnSpc>
                <a:spcPct val="70000"/>
              </a:lnSpc>
              <a:spcBef>
                <a:spcPts val="1000"/>
              </a:spcBef>
              <a:spcAft>
                <a:spcPts val="0"/>
              </a:spcAft>
              <a:buSzPts val="1018"/>
              <a:buNone/>
            </a:pPr>
            <a:r>
              <a:rPr lang="en-US" sz="1600">
                <a:latin typeface="Times New Roman"/>
                <a:ea typeface="Times New Roman"/>
                <a:cs typeface="Times New Roman"/>
                <a:sym typeface="Times New Roman"/>
              </a:rPr>
              <a:t>Like  CIFAR-10 but has 100 classes containing 600 images each</a:t>
            </a:r>
            <a:endParaRPr sz="1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4"/>
          <p:cNvSpPr txBox="1"/>
          <p:nvPr>
            <p:ph type="title"/>
          </p:nvPr>
        </p:nvSpPr>
        <p:spPr>
          <a:xfrm>
            <a:off x="2895600" y="764373"/>
            <a:ext cx="8610600" cy="12930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US"/>
              <a:t>Results of Transfer Learning</a:t>
            </a:r>
            <a:endParaRPr/>
          </a:p>
        </p:txBody>
      </p:sp>
      <p:sp>
        <p:nvSpPr>
          <p:cNvPr id="253" name="Google Shape;253;p34"/>
          <p:cNvSpPr txBox="1"/>
          <p:nvPr>
            <p:ph idx="1" type="body"/>
          </p:nvPr>
        </p:nvSpPr>
        <p:spPr>
          <a:xfrm>
            <a:off x="7775750" y="2138075"/>
            <a:ext cx="3730500" cy="40806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Transfer learning with the default batch size of 1024 failed due to hardware constraints</a:t>
            </a:r>
            <a:endParaRPr/>
          </a:p>
          <a:p>
            <a:pPr indent="-342900" lvl="0" marL="457200" rtl="0" algn="l">
              <a:spcBef>
                <a:spcPts val="0"/>
              </a:spcBef>
              <a:spcAft>
                <a:spcPts val="0"/>
              </a:spcAft>
              <a:buSzPts val="1800"/>
              <a:buChar char="•"/>
            </a:pPr>
            <a:r>
              <a:rPr lang="en-US"/>
              <a:t>Reducing the batch size to 2, made it work</a:t>
            </a:r>
            <a:endParaRPr/>
          </a:p>
          <a:p>
            <a:pPr indent="-342900" lvl="0" marL="457200" rtl="0" algn="l">
              <a:spcBef>
                <a:spcPts val="0"/>
              </a:spcBef>
              <a:spcAft>
                <a:spcPts val="0"/>
              </a:spcAft>
              <a:buSzPts val="1800"/>
              <a:buChar char="•"/>
            </a:pPr>
            <a:r>
              <a:rPr lang="en-US"/>
              <a:t>Will take around 16 days to run at this batch size</a:t>
            </a:r>
            <a:endParaRPr/>
          </a:p>
        </p:txBody>
      </p:sp>
      <p:pic>
        <p:nvPicPr>
          <p:cNvPr id="254" name="Google Shape;254;p34"/>
          <p:cNvPicPr preferRelativeResize="0"/>
          <p:nvPr/>
        </p:nvPicPr>
        <p:blipFill>
          <a:blip r:embed="rId3">
            <a:alphaModFix/>
          </a:blip>
          <a:stretch>
            <a:fillRect/>
          </a:stretch>
        </p:blipFill>
        <p:spPr>
          <a:xfrm>
            <a:off x="297175" y="2140462"/>
            <a:ext cx="7396973" cy="2577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5"/>
          <p:cNvSpPr txBox="1"/>
          <p:nvPr>
            <p:ph type="title"/>
          </p:nvPr>
        </p:nvSpPr>
        <p:spPr>
          <a:xfrm>
            <a:off x="2895600" y="764373"/>
            <a:ext cx="8610600" cy="12930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US"/>
              <a:t>Work Completed</a:t>
            </a:r>
            <a:endParaRPr/>
          </a:p>
        </p:txBody>
      </p:sp>
      <p:sp>
        <p:nvSpPr>
          <p:cNvPr id="260" name="Google Shape;260;p35"/>
          <p:cNvSpPr txBox="1"/>
          <p:nvPr>
            <p:ph idx="1" type="body"/>
          </p:nvPr>
        </p:nvSpPr>
        <p:spPr>
          <a:xfrm>
            <a:off x="685800" y="2042160"/>
            <a:ext cx="10820400" cy="4024200"/>
          </a:xfrm>
          <a:prstGeom prst="rect">
            <a:avLst/>
          </a:prstGeom>
        </p:spPr>
        <p:txBody>
          <a:bodyPr anchorCtr="0" anchor="t" bIns="45700" lIns="91425" spcFirstLastPara="1" rIns="91425" wrap="square" tIns="45700">
            <a:noAutofit/>
          </a:bodyPr>
          <a:lstStyle/>
          <a:p>
            <a:pPr indent="0" lvl="0" marL="0" rtl="0" algn="l">
              <a:lnSpc>
                <a:spcPct val="115000"/>
              </a:lnSpc>
              <a:spcBef>
                <a:spcPts val="1800"/>
              </a:spcBef>
              <a:spcAft>
                <a:spcPts val="0"/>
              </a:spcAft>
              <a:buNone/>
            </a:pPr>
            <a:r>
              <a:rPr lang="en-US" sz="1800">
                <a:solidFill>
                  <a:srgbClr val="E8E8E6"/>
                </a:solidFill>
                <a:highlight>
                  <a:srgbClr val="191A1A"/>
                </a:highlight>
              </a:rPr>
              <a:t>Initial Setup:</a:t>
            </a:r>
            <a:endParaRPr sz="1800">
              <a:solidFill>
                <a:srgbClr val="E8E8E6"/>
              </a:solidFill>
              <a:highlight>
                <a:srgbClr val="191A1A"/>
              </a:highlight>
            </a:endParaRPr>
          </a:p>
          <a:p>
            <a:pPr indent="-342900" lvl="0" marL="457200" rtl="0" algn="l">
              <a:lnSpc>
                <a:spcPct val="115000"/>
              </a:lnSpc>
              <a:spcBef>
                <a:spcPts val="600"/>
              </a:spcBef>
              <a:spcAft>
                <a:spcPts val="0"/>
              </a:spcAft>
              <a:buClr>
                <a:srgbClr val="E8E8E6"/>
              </a:buClr>
              <a:buSzPts val="1800"/>
              <a:buFont typeface="Century Gothic"/>
              <a:buChar char="●"/>
            </a:pPr>
            <a:r>
              <a:rPr lang="en-US" sz="1800">
                <a:solidFill>
                  <a:srgbClr val="E8E8E6"/>
                </a:solidFill>
                <a:highlight>
                  <a:srgbClr val="191A1A"/>
                </a:highlight>
              </a:rPr>
              <a:t>We initially tried to set up the server using local installations of CUDA drivers and dependencies but were unsuccessful due to clashes with system-wide dependency versions.</a:t>
            </a:r>
            <a:endParaRPr sz="1800">
              <a:solidFill>
                <a:srgbClr val="E8E8E6"/>
              </a:solidFill>
              <a:highlight>
                <a:srgbClr val="191A1A"/>
              </a:highlight>
            </a:endParaRPr>
          </a:p>
          <a:p>
            <a:pPr indent="-342900" lvl="0" marL="457200" rtl="0" algn="l">
              <a:lnSpc>
                <a:spcPct val="115000"/>
              </a:lnSpc>
              <a:spcBef>
                <a:spcPts val="0"/>
              </a:spcBef>
              <a:spcAft>
                <a:spcPts val="0"/>
              </a:spcAft>
              <a:buClr>
                <a:srgbClr val="E8E8E6"/>
              </a:buClr>
              <a:buSzPts val="1800"/>
              <a:buFont typeface="Century Gothic"/>
              <a:buChar char="●"/>
            </a:pPr>
            <a:r>
              <a:rPr lang="en-US" sz="1800">
                <a:solidFill>
                  <a:srgbClr val="E8E8E6"/>
                </a:solidFill>
                <a:highlight>
                  <a:srgbClr val="191A1A"/>
                </a:highlight>
              </a:rPr>
              <a:t>We were later able to get Nvidia CUDA drivers, CUDA Toolkit, CuDNN, and TensorRT working on the server after gaining SUDO access on server 136.</a:t>
            </a:r>
            <a:endParaRPr sz="1800">
              <a:solidFill>
                <a:srgbClr val="E8E8E6"/>
              </a:solidFill>
              <a:highlight>
                <a:srgbClr val="191A1A"/>
              </a:highlight>
            </a:endParaRPr>
          </a:p>
          <a:p>
            <a:pPr indent="0" lvl="0" marL="0" rtl="0" algn="l">
              <a:lnSpc>
                <a:spcPct val="115000"/>
              </a:lnSpc>
              <a:spcBef>
                <a:spcPts val="1800"/>
              </a:spcBef>
              <a:spcAft>
                <a:spcPts val="0"/>
              </a:spcAft>
              <a:buNone/>
            </a:pPr>
            <a:r>
              <a:rPr lang="en-US" sz="1800">
                <a:solidFill>
                  <a:srgbClr val="E8E8E6"/>
                </a:solidFill>
                <a:highlight>
                  <a:srgbClr val="191A1A"/>
                </a:highlight>
              </a:rPr>
              <a:t>Model Selection:</a:t>
            </a:r>
            <a:endParaRPr sz="1800">
              <a:solidFill>
                <a:srgbClr val="E8E8E6"/>
              </a:solidFill>
              <a:highlight>
                <a:srgbClr val="191A1A"/>
              </a:highlight>
            </a:endParaRPr>
          </a:p>
          <a:p>
            <a:pPr indent="-342900" lvl="0" marL="457200" rtl="0" algn="l">
              <a:lnSpc>
                <a:spcPct val="115000"/>
              </a:lnSpc>
              <a:spcBef>
                <a:spcPts val="600"/>
              </a:spcBef>
              <a:spcAft>
                <a:spcPts val="0"/>
              </a:spcAft>
              <a:buClr>
                <a:srgbClr val="E8E8E6"/>
              </a:buClr>
              <a:buSzPts val="1800"/>
              <a:buFont typeface="Century Gothic"/>
              <a:buChar char="●"/>
            </a:pPr>
            <a:r>
              <a:rPr lang="en-US" sz="1800">
                <a:solidFill>
                  <a:srgbClr val="E8E8E6"/>
                </a:solidFill>
                <a:highlight>
                  <a:srgbClr val="191A1A"/>
                </a:highlight>
              </a:rPr>
              <a:t>We initially tried to set up the environment for training and running the M4C model on the server but were unsuccessful due to the model's obsolescence and incompatibility with current libraries.</a:t>
            </a:r>
            <a:endParaRPr sz="1800">
              <a:solidFill>
                <a:srgbClr val="E8E8E6"/>
              </a:solidFill>
              <a:highlight>
                <a:srgbClr val="191A1A"/>
              </a:highlight>
            </a:endParaRPr>
          </a:p>
          <a:p>
            <a:pPr indent="-342900" lvl="0" marL="457200" rtl="0" algn="l">
              <a:lnSpc>
                <a:spcPct val="115000"/>
              </a:lnSpc>
              <a:spcBef>
                <a:spcPts val="0"/>
              </a:spcBef>
              <a:spcAft>
                <a:spcPts val="0"/>
              </a:spcAft>
              <a:buClr>
                <a:srgbClr val="E8E8E6"/>
              </a:buClr>
              <a:buSzPts val="1800"/>
              <a:buFont typeface="Century Gothic"/>
              <a:buChar char="●"/>
            </a:pPr>
            <a:r>
              <a:rPr lang="en-US" sz="1800">
                <a:solidFill>
                  <a:srgbClr val="E8E8E6"/>
                </a:solidFill>
                <a:highlight>
                  <a:srgbClr val="191A1A"/>
                </a:highlight>
              </a:rPr>
              <a:t>We moved to the PaLI model, which is the state-of-the-art model for this purpose.</a:t>
            </a:r>
            <a:endParaRPr sz="1800">
              <a:solidFill>
                <a:srgbClr val="E8E8E6"/>
              </a:solidFill>
              <a:highlight>
                <a:srgbClr val="191A1A"/>
              </a:highlight>
            </a:endParaRPr>
          </a:p>
          <a:p>
            <a:pPr indent="0" lvl="0" marL="0" rtl="0" algn="l">
              <a:lnSpc>
                <a:spcPct val="115000"/>
              </a:lnSpc>
              <a:spcBef>
                <a:spcPts val="600"/>
              </a:spcBef>
              <a:spcAft>
                <a:spcPts val="0"/>
              </a:spcAft>
              <a:buNone/>
            </a:pPr>
            <a:r>
              <a:t/>
            </a:r>
            <a:endParaRPr sz="1800">
              <a:solidFill>
                <a:srgbClr val="E8E8E6"/>
              </a:solidFill>
              <a:highlight>
                <a:srgbClr val="191A1A"/>
              </a:highlight>
              <a:latin typeface="Roboto"/>
              <a:ea typeface="Roboto"/>
              <a:cs typeface="Roboto"/>
              <a:sym typeface="Roboto"/>
            </a:endParaRPr>
          </a:p>
          <a:p>
            <a:pPr indent="0" lvl="0" marL="0" rtl="0" algn="l">
              <a:lnSpc>
                <a:spcPct val="115000"/>
              </a:lnSpc>
              <a:spcBef>
                <a:spcPts val="600"/>
              </a:spcBef>
              <a:spcAft>
                <a:spcPts val="0"/>
              </a:spcAft>
              <a:buNone/>
            </a:pPr>
            <a:r>
              <a:t/>
            </a:r>
            <a:endParaRPr sz="1800">
              <a:solidFill>
                <a:srgbClr val="E8E8E6"/>
              </a:solidFill>
              <a:highlight>
                <a:srgbClr val="191A1A"/>
              </a:highlight>
              <a:latin typeface="Roboto"/>
              <a:ea typeface="Roboto"/>
              <a:cs typeface="Roboto"/>
              <a:sym typeface="Roboto"/>
            </a:endParaRPr>
          </a:p>
          <a:p>
            <a:pPr indent="0" lvl="0" marL="0" rtl="0" algn="l">
              <a:lnSpc>
                <a:spcPct val="115000"/>
              </a:lnSpc>
              <a:spcBef>
                <a:spcPts val="600"/>
              </a:spcBef>
              <a:spcAft>
                <a:spcPts val="0"/>
              </a:spcAft>
              <a:buNone/>
            </a:pPr>
            <a:r>
              <a:t/>
            </a:r>
            <a:endParaRPr sz="1800">
              <a:solidFill>
                <a:srgbClr val="E8E8E6"/>
              </a:solidFill>
              <a:highlight>
                <a:srgbClr val="191A1A"/>
              </a:highlight>
              <a:latin typeface="Roboto"/>
              <a:ea typeface="Roboto"/>
              <a:cs typeface="Roboto"/>
              <a:sym typeface="Roboto"/>
            </a:endParaRPr>
          </a:p>
          <a:p>
            <a:pPr indent="0" lvl="0" marL="457200" rtl="0" algn="l">
              <a:spcBef>
                <a:spcPts val="1000"/>
              </a:spcBef>
              <a:spcAft>
                <a:spcPts val="0"/>
              </a:spcAft>
              <a:buNone/>
            </a:pPr>
            <a:r>
              <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6"/>
          <p:cNvSpPr txBox="1"/>
          <p:nvPr>
            <p:ph idx="1" type="body"/>
          </p:nvPr>
        </p:nvSpPr>
        <p:spPr>
          <a:xfrm>
            <a:off x="900825" y="1373785"/>
            <a:ext cx="10820400" cy="4024200"/>
          </a:xfrm>
          <a:prstGeom prst="rect">
            <a:avLst/>
          </a:prstGeom>
        </p:spPr>
        <p:txBody>
          <a:bodyPr anchorCtr="0" anchor="t" bIns="45700" lIns="91425" spcFirstLastPara="1" rIns="91425" wrap="square" tIns="45700">
            <a:noAutofit/>
          </a:bodyPr>
          <a:lstStyle/>
          <a:p>
            <a:pPr indent="0" lvl="0" marL="0" rtl="0" algn="l">
              <a:lnSpc>
                <a:spcPct val="115000"/>
              </a:lnSpc>
              <a:spcBef>
                <a:spcPts val="1800"/>
              </a:spcBef>
              <a:spcAft>
                <a:spcPts val="0"/>
              </a:spcAft>
              <a:buClr>
                <a:schemeClr val="dk1"/>
              </a:buClr>
              <a:buSzPts val="1100"/>
              <a:buFont typeface="Arial"/>
              <a:buNone/>
            </a:pPr>
            <a:r>
              <a:rPr lang="en-US" sz="1800">
                <a:solidFill>
                  <a:srgbClr val="E8E8E6"/>
                </a:solidFill>
                <a:highlight>
                  <a:srgbClr val="191A1A"/>
                </a:highlight>
              </a:rPr>
              <a:t>Hardware Challenges:</a:t>
            </a:r>
            <a:endParaRPr sz="1800">
              <a:solidFill>
                <a:srgbClr val="E8E8E6"/>
              </a:solidFill>
              <a:highlight>
                <a:srgbClr val="191A1A"/>
              </a:highlight>
            </a:endParaRPr>
          </a:p>
          <a:p>
            <a:pPr indent="-342900" lvl="0" marL="457200" rtl="0" algn="l">
              <a:lnSpc>
                <a:spcPct val="115000"/>
              </a:lnSpc>
              <a:spcBef>
                <a:spcPts val="600"/>
              </a:spcBef>
              <a:spcAft>
                <a:spcPts val="0"/>
              </a:spcAft>
              <a:buClr>
                <a:srgbClr val="E8E8E6"/>
              </a:buClr>
              <a:buSzPts val="1800"/>
              <a:buFont typeface="Century Gothic"/>
              <a:buChar char="●"/>
            </a:pPr>
            <a:r>
              <a:rPr lang="en-US" sz="1800">
                <a:solidFill>
                  <a:srgbClr val="E8E8E6"/>
                </a:solidFill>
                <a:highlight>
                  <a:srgbClr val="191A1A"/>
                </a:highlight>
              </a:rPr>
              <a:t>We have an Nvidia A100 GPU with 40GB RAM but training the entire model on the dataset requires significantly higher memory and processing power.</a:t>
            </a:r>
            <a:endParaRPr sz="1800">
              <a:solidFill>
                <a:srgbClr val="E8E8E6"/>
              </a:solidFill>
              <a:highlight>
                <a:srgbClr val="191A1A"/>
              </a:highlight>
            </a:endParaRPr>
          </a:p>
          <a:p>
            <a:pPr indent="-342900" lvl="0" marL="457200" rtl="0" algn="l">
              <a:lnSpc>
                <a:spcPct val="115000"/>
              </a:lnSpc>
              <a:spcBef>
                <a:spcPts val="0"/>
              </a:spcBef>
              <a:spcAft>
                <a:spcPts val="0"/>
              </a:spcAft>
              <a:buClr>
                <a:srgbClr val="E8E8E6"/>
              </a:buClr>
              <a:buSzPts val="1800"/>
              <a:buFont typeface="Century Gothic"/>
              <a:buChar char="●"/>
            </a:pPr>
            <a:r>
              <a:rPr lang="en-US" sz="1800">
                <a:solidFill>
                  <a:srgbClr val="E8E8E6"/>
                </a:solidFill>
                <a:highlight>
                  <a:srgbClr val="191A1A"/>
                </a:highlight>
              </a:rPr>
              <a:t>The original model is configured with a batch size of 1024 but we could only get a batch size of 4 running on the given hardware.</a:t>
            </a:r>
            <a:endParaRPr sz="1800">
              <a:solidFill>
                <a:srgbClr val="E8E8E6"/>
              </a:solidFill>
              <a:highlight>
                <a:srgbClr val="191A1A"/>
              </a:highlight>
            </a:endParaRPr>
          </a:p>
          <a:p>
            <a:pPr indent="0" lvl="0" marL="0" rtl="0" algn="l">
              <a:lnSpc>
                <a:spcPct val="115000"/>
              </a:lnSpc>
              <a:spcBef>
                <a:spcPts val="1800"/>
              </a:spcBef>
              <a:spcAft>
                <a:spcPts val="0"/>
              </a:spcAft>
              <a:buClr>
                <a:schemeClr val="dk1"/>
              </a:buClr>
              <a:buSzPts val="1100"/>
              <a:buFont typeface="Arial"/>
              <a:buNone/>
            </a:pPr>
            <a:r>
              <a:rPr lang="en-US" sz="1800">
                <a:solidFill>
                  <a:srgbClr val="E8E8E6"/>
                </a:solidFill>
                <a:highlight>
                  <a:srgbClr val="191A1A"/>
                </a:highlight>
              </a:rPr>
              <a:t>Transfer Learning:</a:t>
            </a:r>
            <a:endParaRPr sz="1800">
              <a:solidFill>
                <a:srgbClr val="E8E8E6"/>
              </a:solidFill>
              <a:highlight>
                <a:srgbClr val="191A1A"/>
              </a:highlight>
            </a:endParaRPr>
          </a:p>
          <a:p>
            <a:pPr indent="-342900" lvl="0" marL="457200" rtl="0" algn="l">
              <a:lnSpc>
                <a:spcPct val="115000"/>
              </a:lnSpc>
              <a:spcBef>
                <a:spcPts val="600"/>
              </a:spcBef>
              <a:spcAft>
                <a:spcPts val="0"/>
              </a:spcAft>
              <a:buClr>
                <a:srgbClr val="E8E8E6"/>
              </a:buClr>
              <a:buSzPts val="1800"/>
              <a:buFont typeface="Century Gothic"/>
              <a:buChar char="●"/>
            </a:pPr>
            <a:r>
              <a:rPr lang="en-US" sz="1800">
                <a:solidFill>
                  <a:srgbClr val="E8E8E6"/>
                </a:solidFill>
                <a:highlight>
                  <a:srgbClr val="191A1A"/>
                </a:highlight>
              </a:rPr>
              <a:t>Training the WebLI dataset on our hardware was not feasible, so we decided to use transfer learning.</a:t>
            </a:r>
            <a:endParaRPr sz="1800">
              <a:solidFill>
                <a:srgbClr val="E8E8E6"/>
              </a:solidFill>
              <a:highlight>
                <a:srgbClr val="191A1A"/>
              </a:highlight>
            </a:endParaRPr>
          </a:p>
          <a:p>
            <a:pPr indent="-342900" lvl="0" marL="457200" rtl="0" algn="l">
              <a:lnSpc>
                <a:spcPct val="115000"/>
              </a:lnSpc>
              <a:spcBef>
                <a:spcPts val="0"/>
              </a:spcBef>
              <a:spcAft>
                <a:spcPts val="0"/>
              </a:spcAft>
              <a:buClr>
                <a:srgbClr val="E8E8E6"/>
              </a:buClr>
              <a:buSzPts val="1800"/>
              <a:buFont typeface="Century Gothic"/>
              <a:buChar char="●"/>
            </a:pPr>
            <a:r>
              <a:rPr lang="en-US" sz="1800">
                <a:solidFill>
                  <a:srgbClr val="E8E8E6"/>
                </a:solidFill>
                <a:highlight>
                  <a:srgbClr val="191A1A"/>
                </a:highlight>
              </a:rPr>
              <a:t>We tried CapPa, CLIPPO, and an Image/Text model on the datasets - Imagenette and CIFAR100 datasets.</a:t>
            </a:r>
            <a:endParaRPr sz="1800">
              <a:solidFill>
                <a:srgbClr val="E8E8E6"/>
              </a:solidFill>
              <a:highlight>
                <a:srgbClr val="191A1A"/>
              </a:highlight>
            </a:endParaRPr>
          </a:p>
          <a:p>
            <a:pPr indent="-342900" lvl="0" marL="457200" rtl="0" algn="l">
              <a:lnSpc>
                <a:spcPct val="115000"/>
              </a:lnSpc>
              <a:spcBef>
                <a:spcPts val="0"/>
              </a:spcBef>
              <a:spcAft>
                <a:spcPts val="0"/>
              </a:spcAft>
              <a:buClr>
                <a:srgbClr val="E8E8E6"/>
              </a:buClr>
              <a:buSzPts val="1800"/>
              <a:buFont typeface="Century Gothic"/>
              <a:buChar char="●"/>
            </a:pPr>
            <a:r>
              <a:rPr lang="en-US" sz="1800">
                <a:solidFill>
                  <a:srgbClr val="E8E8E6"/>
                </a:solidFill>
                <a:highlight>
                  <a:srgbClr val="191A1A"/>
                </a:highlight>
              </a:rPr>
              <a:t>We were able to successfully run transfer learning on the hardware but encountered similar issues, running out of GPU memory with the default batch size of 1024.</a:t>
            </a:r>
            <a:endParaRPr sz="1800">
              <a:solidFill>
                <a:srgbClr val="E8E8E6"/>
              </a:solidFill>
              <a:highlight>
                <a:srgbClr val="191A1A"/>
              </a:highlight>
            </a:endParaRPr>
          </a:p>
          <a:p>
            <a:pPr indent="-342900" lvl="0" marL="457200" rtl="0" algn="l">
              <a:lnSpc>
                <a:spcPct val="115000"/>
              </a:lnSpc>
              <a:spcBef>
                <a:spcPts val="0"/>
              </a:spcBef>
              <a:spcAft>
                <a:spcPts val="0"/>
              </a:spcAft>
              <a:buClr>
                <a:srgbClr val="E8E8E6"/>
              </a:buClr>
              <a:buSzPts val="1800"/>
              <a:buFont typeface="Century Gothic"/>
              <a:buChar char="●"/>
            </a:pPr>
            <a:r>
              <a:rPr lang="en-US" sz="1800">
                <a:solidFill>
                  <a:srgbClr val="E8E8E6"/>
                </a:solidFill>
                <a:highlight>
                  <a:srgbClr val="191A1A"/>
                </a:highlight>
              </a:rPr>
              <a:t>We reduced the batch size and were able to get it running with a batch size of 2, which is suboptimal due to the long time it will take for transfer learning.</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7"/>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Work to be Done</a:t>
            </a:r>
            <a:endParaRPr/>
          </a:p>
        </p:txBody>
      </p:sp>
      <p:sp>
        <p:nvSpPr>
          <p:cNvPr id="271" name="Google Shape;271;p37"/>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p>
            <a:pPr indent="-228600" lvl="0" marL="228600" rtl="0" algn="just">
              <a:lnSpc>
                <a:spcPct val="95454"/>
              </a:lnSpc>
              <a:spcBef>
                <a:spcPts val="0"/>
              </a:spcBef>
              <a:spcAft>
                <a:spcPts val="0"/>
              </a:spcAft>
              <a:buSzPts val="1800"/>
              <a:buFont typeface="Century Gothic"/>
              <a:buChar char="•"/>
            </a:pPr>
            <a:r>
              <a:rPr lang="en-US" sz="1800"/>
              <a:t>Given that we have got the training initiated for the PaLI model with a maximum batch size of 4 and on facing the same issue when trying to fine tune a pre-trained model with transfer learning, we have learnt that computer vision based projects are hardware intensive and running them on a single GPU is not feasible. We will need to explore changing configurations to support a higher batch size. One possibility for this is by running the model on distributed GPUs or a GPU cluster so that we can tap into the processing power of each one to speed up the training process. </a:t>
            </a:r>
            <a:endParaRPr sz="1800"/>
          </a:p>
          <a:p>
            <a:pPr indent="-228600" lvl="0" marL="228600" rtl="0" algn="l">
              <a:lnSpc>
                <a:spcPct val="115000"/>
              </a:lnSpc>
              <a:spcBef>
                <a:spcPts val="0"/>
              </a:spcBef>
              <a:spcAft>
                <a:spcPts val="0"/>
              </a:spcAft>
              <a:buSzPts val="1800"/>
              <a:buFont typeface="Century Gothic"/>
              <a:buChar char="•"/>
            </a:pPr>
            <a:r>
              <a:rPr lang="en-US" sz="1800"/>
              <a:t>Once we succeed in training the model or in transfer learning in a reasonable amount of time we can work towards the next goal of expanding the model to be compatible with Indian languages which can be done by either diversifying the WebLI dataset or by appropriate fine-tuning of the model. Another way is to add a translator at both ends of the model so that the model effectively still has to deal with input only from a language it has already been trained in. </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0"/>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AIM</a:t>
            </a:r>
            <a:endParaRPr/>
          </a:p>
        </p:txBody>
      </p:sp>
      <p:sp>
        <p:nvSpPr>
          <p:cNvPr id="151" name="Google Shape;151;p20"/>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1000"/>
              </a:spcBef>
              <a:spcAft>
                <a:spcPts val="0"/>
              </a:spcAft>
              <a:buSzPts val="1800"/>
              <a:buChar char="•"/>
            </a:pPr>
            <a:r>
              <a:rPr lang="en-US" sz="1800"/>
              <a:t>Answering questions on an image by extracting information from the visual elements as well as the embedded text in the image.</a:t>
            </a:r>
            <a:endParaRPr/>
          </a:p>
          <a:p>
            <a:pPr indent="-228600" lvl="0" marL="228600" rtl="0" algn="l">
              <a:lnSpc>
                <a:spcPct val="90000"/>
              </a:lnSpc>
              <a:spcBef>
                <a:spcPts val="1000"/>
              </a:spcBef>
              <a:spcAft>
                <a:spcPts val="0"/>
              </a:spcAft>
              <a:buClr>
                <a:schemeClr val="lt1"/>
              </a:buClr>
              <a:buSzPts val="1800"/>
              <a:buChar char="•"/>
            </a:pPr>
            <a:r>
              <a:rPr lang="en-US" sz="1800"/>
              <a:t>Using the individual and multimodal attention mechanism for effectively joining all the modalities in a space to provide the exact answer. </a:t>
            </a:r>
            <a:endParaRPr/>
          </a:p>
          <a:p>
            <a:pPr indent="-228600" lvl="0" marL="228600" rtl="0" algn="l">
              <a:lnSpc>
                <a:spcPct val="90000"/>
              </a:lnSpc>
              <a:spcBef>
                <a:spcPts val="1000"/>
              </a:spcBef>
              <a:spcAft>
                <a:spcPts val="0"/>
              </a:spcAft>
              <a:buClr>
                <a:schemeClr val="lt1"/>
              </a:buClr>
              <a:buSzPts val="1800"/>
              <a:buChar char="•"/>
            </a:pPr>
            <a:r>
              <a:rPr lang="en-US" sz="1800"/>
              <a:t>Implementation of the 2D-Attention and Variational Encoder for the already proposed Text-VQA model.</a:t>
            </a:r>
            <a:endParaRPr/>
          </a:p>
          <a:p>
            <a:pPr indent="-228600" lvl="0" marL="228600" rtl="0" algn="l">
              <a:lnSpc>
                <a:spcPct val="90000"/>
              </a:lnSpc>
              <a:spcBef>
                <a:spcPts val="1000"/>
              </a:spcBef>
              <a:spcAft>
                <a:spcPts val="0"/>
              </a:spcAft>
              <a:buClr>
                <a:schemeClr val="lt1"/>
              </a:buClr>
              <a:buSzPts val="1800"/>
              <a:buChar char="•"/>
            </a:pPr>
            <a:r>
              <a:rPr lang="en-US" sz="1800"/>
              <a:t>Inclusion of multilingual functionality (specific to Indian Languages) in the already proposed PaLI model for Text VQA. This can be designed to supplement the OCR, NLP and decoder functions.</a:t>
            </a:r>
            <a:endParaRPr sz="1800"/>
          </a:p>
          <a:p>
            <a:pPr indent="-228600" lvl="0" marL="228600" rtl="0" algn="l">
              <a:lnSpc>
                <a:spcPct val="90000"/>
              </a:lnSpc>
              <a:spcBef>
                <a:spcPts val="1000"/>
              </a:spcBef>
              <a:spcAft>
                <a:spcPts val="0"/>
              </a:spcAft>
              <a:buClr>
                <a:schemeClr val="lt1"/>
              </a:buClr>
              <a:buSzPts val="1800"/>
              <a:buChar char="•"/>
            </a:pPr>
            <a:r>
              <a:rPr lang="en-US" sz="1800"/>
              <a:t>Direct applications includes helping the visually impaired by answering questions on images in daily life as well as helping them in navigation. </a:t>
            </a:r>
            <a:br>
              <a:rPr lang="en-US"/>
            </a:b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8"/>
          <p:cNvSpPr txBox="1"/>
          <p:nvPr>
            <p:ph type="title"/>
          </p:nvPr>
        </p:nvSpPr>
        <p:spPr>
          <a:xfrm>
            <a:off x="1659467" y="2889508"/>
            <a:ext cx="8610600" cy="1293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000"/>
              <a:buFont typeface="Century Gothic"/>
              <a:buNone/>
            </a:pPr>
            <a:r>
              <a:rPr lang="en-US"/>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1"/>
          <p:cNvSpPr txBox="1"/>
          <p:nvPr>
            <p:ph type="title"/>
          </p:nvPr>
        </p:nvSpPr>
        <p:spPr>
          <a:xfrm>
            <a:off x="2438400" y="764373"/>
            <a:ext cx="90678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Elements of the Previously Used Model </a:t>
            </a:r>
            <a:endParaRPr/>
          </a:p>
        </p:txBody>
      </p:sp>
      <p:sp>
        <p:nvSpPr>
          <p:cNvPr id="157" name="Google Shape;157;p21"/>
          <p:cNvSpPr txBox="1"/>
          <p:nvPr>
            <p:ph idx="1" type="body"/>
          </p:nvPr>
        </p:nvSpPr>
        <p:spPr>
          <a:xfrm>
            <a:off x="685800" y="2042160"/>
            <a:ext cx="10820400" cy="4024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sz="1800"/>
              <a:t>Previously, SSBaseline model was used for Text VQA. The elements of the model included - </a:t>
            </a:r>
            <a:endParaRPr sz="1800"/>
          </a:p>
          <a:p>
            <a:pPr indent="0" lvl="0" marL="0" rtl="0" algn="l">
              <a:lnSpc>
                <a:spcPct val="90000"/>
              </a:lnSpc>
              <a:spcBef>
                <a:spcPts val="0"/>
              </a:spcBef>
              <a:spcAft>
                <a:spcPts val="0"/>
              </a:spcAft>
              <a:buNone/>
            </a:pPr>
            <a:r>
              <a:t/>
            </a:r>
            <a:endParaRPr sz="1800"/>
          </a:p>
          <a:p>
            <a:pPr indent="-228600" lvl="0" marL="228600" rtl="0" algn="l">
              <a:lnSpc>
                <a:spcPct val="90000"/>
              </a:lnSpc>
              <a:spcBef>
                <a:spcPts val="0"/>
              </a:spcBef>
              <a:spcAft>
                <a:spcPts val="0"/>
              </a:spcAft>
              <a:buClr>
                <a:schemeClr val="lt1"/>
              </a:buClr>
              <a:buSzPts val="1800"/>
              <a:buChar char="•"/>
            </a:pPr>
            <a:r>
              <a:rPr lang="en-US" sz="1800"/>
              <a:t>BERT model (designed by Google Research) is used for the Natural Language Processing (NLP) task. This will provide us with an entry point to pose a question to the model. </a:t>
            </a:r>
            <a:endParaRPr/>
          </a:p>
          <a:p>
            <a:pPr indent="-228600" lvl="0" marL="228600" rtl="0" algn="l">
              <a:lnSpc>
                <a:spcPct val="90000"/>
              </a:lnSpc>
              <a:spcBef>
                <a:spcPts val="1000"/>
              </a:spcBef>
              <a:spcAft>
                <a:spcPts val="0"/>
              </a:spcAft>
              <a:buClr>
                <a:schemeClr val="lt1"/>
              </a:buClr>
              <a:buSzPts val="1800"/>
              <a:buChar char="•"/>
            </a:pPr>
            <a:r>
              <a:rPr lang="en-US" sz="1800"/>
              <a:t>ResNet-152 model is used for reading the image provided to the model. All questions asked to the model will be answered with the help of this image.</a:t>
            </a:r>
            <a:endParaRPr/>
          </a:p>
          <a:p>
            <a:pPr indent="-228600" lvl="0" marL="228600" rtl="0" algn="l">
              <a:lnSpc>
                <a:spcPct val="90000"/>
              </a:lnSpc>
              <a:spcBef>
                <a:spcPts val="1000"/>
              </a:spcBef>
              <a:spcAft>
                <a:spcPts val="0"/>
              </a:spcAft>
              <a:buClr>
                <a:schemeClr val="lt1"/>
              </a:buClr>
              <a:buSzPts val="1800"/>
              <a:buChar char="•"/>
            </a:pPr>
            <a:r>
              <a:rPr lang="en-US" sz="1800"/>
              <a:t>Faster R-CNN is used for Optical Character Recognition (OCR) from the visual images given to the model.</a:t>
            </a:r>
            <a:endParaRPr/>
          </a:p>
          <a:p>
            <a:pPr indent="0" lvl="0" marL="0" rtl="0" algn="l">
              <a:lnSpc>
                <a:spcPct val="90000"/>
              </a:lnSpc>
              <a:spcBef>
                <a:spcPts val="1000"/>
              </a:spcBef>
              <a:spcAft>
                <a:spcPts val="0"/>
              </a:spcAft>
              <a:buClr>
                <a:schemeClr val="lt1"/>
              </a:buClr>
              <a:buSzPts val="1800"/>
              <a:buNone/>
            </a:pPr>
            <a:r>
              <a:rPr lang="en-US" sz="1800"/>
              <a:t>Datasets used for training - </a:t>
            </a:r>
            <a:endParaRPr/>
          </a:p>
          <a:p>
            <a:pPr indent="-342900" lvl="0" marL="457200" rtl="0" algn="l">
              <a:lnSpc>
                <a:spcPct val="90000"/>
              </a:lnSpc>
              <a:spcBef>
                <a:spcPts val="1000"/>
              </a:spcBef>
              <a:spcAft>
                <a:spcPts val="0"/>
              </a:spcAft>
              <a:buSzPts val="1800"/>
              <a:buChar char="•"/>
            </a:pPr>
            <a:r>
              <a:rPr lang="en-US" sz="1800"/>
              <a:t>VQA 2.0 </a:t>
            </a:r>
            <a:endParaRPr/>
          </a:p>
          <a:p>
            <a:pPr indent="-342900" lvl="0" marL="457200" rtl="0" algn="l">
              <a:lnSpc>
                <a:spcPct val="90000"/>
              </a:lnSpc>
              <a:spcBef>
                <a:spcPts val="0"/>
              </a:spcBef>
              <a:spcAft>
                <a:spcPts val="0"/>
              </a:spcAft>
              <a:buSzPts val="1800"/>
              <a:buChar char="•"/>
            </a:pPr>
            <a:r>
              <a:rPr lang="en-US" sz="1800"/>
              <a:t>TextVQA </a:t>
            </a:r>
            <a:endParaRPr sz="1800"/>
          </a:p>
          <a:p>
            <a:pPr indent="0" lvl="0" marL="0" rtl="0" algn="l">
              <a:lnSpc>
                <a:spcPct val="90000"/>
              </a:lnSpc>
              <a:spcBef>
                <a:spcPts val="1000"/>
              </a:spcBef>
              <a:spcAft>
                <a:spcPts val="0"/>
              </a:spcAft>
              <a:buClr>
                <a:schemeClr val="lt1"/>
              </a:buClr>
              <a:buSzPts val="1800"/>
              <a:buNone/>
            </a:pPr>
            <a:r>
              <a:rPr lang="en-US" sz="1800"/>
              <a:t>Transformer based neural network with self attention mechanism is used for encoding the output vectors obtained by a combination of the above mentioned models.</a:t>
            </a:r>
            <a:endParaRPr/>
          </a:p>
          <a:p>
            <a:pPr indent="-228600" lvl="0" marL="228600" rtl="0" algn="l">
              <a:lnSpc>
                <a:spcPct val="90000"/>
              </a:lnSpc>
              <a:spcBef>
                <a:spcPts val="1000"/>
              </a:spcBef>
              <a:spcAft>
                <a:spcPts val="0"/>
              </a:spcAft>
              <a:buClr>
                <a:schemeClr val="lt1"/>
              </a:buClr>
              <a:buSzPts val="1800"/>
              <a:buChar char="•"/>
            </a:pPr>
            <a:r>
              <a:rPr lang="en-US" sz="1800"/>
              <a:t>Long Short-Term Memory (LSTM) is used for decoding the vector and generating the output sequence of characters</a:t>
            </a:r>
            <a:endParaRPr/>
          </a:p>
          <a:p>
            <a:pPr indent="-114300" lvl="0" marL="228600" rtl="0" algn="l">
              <a:lnSpc>
                <a:spcPct val="90000"/>
              </a:lnSpc>
              <a:spcBef>
                <a:spcPts val="1000"/>
              </a:spcBef>
              <a:spcAft>
                <a:spcPts val="0"/>
              </a:spcAft>
              <a:buClr>
                <a:schemeClr val="lt1"/>
              </a:buClr>
              <a:buSzPts val="1800"/>
              <a:buNone/>
            </a:pPr>
            <a:r>
              <a:t/>
            </a:r>
            <a:endParaRPr sz="1800"/>
          </a:p>
        </p:txBody>
      </p:sp>
      <p:grpSp>
        <p:nvGrpSpPr>
          <p:cNvPr id="158" name="Google Shape;158;p21"/>
          <p:cNvGrpSpPr/>
          <p:nvPr/>
        </p:nvGrpSpPr>
        <p:grpSpPr>
          <a:xfrm>
            <a:off x="7115108" y="3762481"/>
            <a:ext cx="3280513" cy="1819330"/>
            <a:chOff x="8086725" y="3500748"/>
            <a:chExt cx="3528192" cy="1852301"/>
          </a:xfrm>
        </p:grpSpPr>
        <p:sp>
          <p:nvSpPr>
            <p:cNvPr id="159" name="Google Shape;159;p21"/>
            <p:cNvSpPr/>
            <p:nvPr/>
          </p:nvSpPr>
          <p:spPr>
            <a:xfrm>
              <a:off x="8086725" y="3914775"/>
              <a:ext cx="3528192" cy="1133475"/>
            </a:xfrm>
            <a:prstGeom prst="rect">
              <a:avLst/>
            </a:prstGeom>
            <a:solidFill>
              <a:schemeClr val="lt1"/>
            </a:solidFill>
            <a:ln cap="flat" cmpd="sng" w="12700">
              <a:solidFill>
                <a:srgbClr val="5E131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pic>
          <p:nvPicPr>
            <p:cNvPr id="160" name="Google Shape;160;p21"/>
            <p:cNvPicPr preferRelativeResize="0"/>
            <p:nvPr/>
          </p:nvPicPr>
          <p:blipFill rotWithShape="1">
            <a:blip r:embed="rId3">
              <a:alphaModFix/>
            </a:blip>
            <a:srcRect b="0" l="0" r="0" t="0"/>
            <a:stretch/>
          </p:blipFill>
          <p:spPr>
            <a:xfrm>
              <a:off x="8086725" y="3500748"/>
              <a:ext cx="3528192" cy="1852301"/>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2"/>
          <p:cNvSpPr txBox="1"/>
          <p:nvPr>
            <p:ph type="title"/>
          </p:nvPr>
        </p:nvSpPr>
        <p:spPr>
          <a:xfrm>
            <a:off x="2895600" y="764373"/>
            <a:ext cx="8610600" cy="129300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Existing Baseline Models</a:t>
            </a:r>
            <a:endParaRPr/>
          </a:p>
        </p:txBody>
      </p:sp>
      <p:sp>
        <p:nvSpPr>
          <p:cNvPr id="166" name="Google Shape;166;p22"/>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lt1"/>
              </a:buClr>
              <a:buSzPts val="1800"/>
              <a:buChar char="•"/>
            </a:pPr>
            <a:r>
              <a:rPr lang="en-US" sz="1800"/>
              <a:t>LoRRA (27.63% accuracy) - A basic model using self and contextual attention over visual and textual features along with a module to copy OCR tokens directly to the answers. </a:t>
            </a:r>
            <a:endParaRPr/>
          </a:p>
          <a:p>
            <a:pPr indent="-228600" lvl="0" marL="228600" rtl="0" algn="l">
              <a:lnSpc>
                <a:spcPct val="90000"/>
              </a:lnSpc>
              <a:spcBef>
                <a:spcPts val="1000"/>
              </a:spcBef>
              <a:spcAft>
                <a:spcPts val="0"/>
              </a:spcAft>
              <a:buClr>
                <a:schemeClr val="lt1"/>
              </a:buClr>
              <a:buSzPts val="1800"/>
              <a:buChar char="•"/>
            </a:pPr>
            <a:r>
              <a:rPr lang="en-US" sz="1800"/>
              <a:t>M4C (40.46% accuracy) - Different modalities taken through transformer embeddings and then a joint embedding is created and sent to a single-multimodal transformer. </a:t>
            </a:r>
            <a:endParaRPr/>
          </a:p>
          <a:p>
            <a:pPr indent="-228600" lvl="0" marL="228600" rtl="0" algn="l">
              <a:lnSpc>
                <a:spcPct val="90000"/>
              </a:lnSpc>
              <a:spcBef>
                <a:spcPts val="1000"/>
              </a:spcBef>
              <a:spcAft>
                <a:spcPts val="0"/>
              </a:spcAft>
              <a:buClr>
                <a:schemeClr val="lt1"/>
              </a:buClr>
              <a:buSzPts val="1800"/>
              <a:buChar char="•"/>
            </a:pPr>
            <a:r>
              <a:rPr lang="en-US" sz="1800"/>
              <a:t>SSBaseline (45.66% accuracy) - OCR and Visual features are handled separately by vanilla attention blocks and then served to a transformer. </a:t>
            </a:r>
            <a:endParaRPr/>
          </a:p>
          <a:p>
            <a:pPr indent="-228600" lvl="0" marL="228600" rtl="0" algn="l">
              <a:lnSpc>
                <a:spcPct val="90000"/>
              </a:lnSpc>
              <a:spcBef>
                <a:spcPts val="1000"/>
              </a:spcBef>
              <a:spcAft>
                <a:spcPts val="0"/>
              </a:spcAft>
              <a:buClr>
                <a:schemeClr val="lt1"/>
              </a:buClr>
              <a:buSzPts val="1800"/>
              <a:buChar char="•"/>
            </a:pPr>
            <a:r>
              <a:rPr lang="en-US" sz="1800"/>
              <a:t>PaLI (73.1% accuracy) - Uses a</a:t>
            </a:r>
            <a:r>
              <a:rPr lang="en-US" sz="1800"/>
              <a:t> text Encoder-Decoder Transformer and a Vision Transformer. Text Encoder is fed with visual tokens to include image data. Uses ViT-e for visual components and mT5 for text </a:t>
            </a:r>
            <a:endParaRPr sz="1800"/>
          </a:p>
          <a:p>
            <a:pPr indent="0" lvl="0" marL="228600" rtl="0" algn="l">
              <a:lnSpc>
                <a:spcPct val="90000"/>
              </a:lnSpc>
              <a:spcBef>
                <a:spcPts val="1000"/>
              </a:spcBef>
              <a:spcAft>
                <a:spcPts val="0"/>
              </a:spcAft>
              <a:buNone/>
            </a:pPr>
            <a:r>
              <a:t/>
            </a:r>
            <a:endParaRPr sz="1800"/>
          </a:p>
          <a:p>
            <a:pPr indent="0" lvl="0" marL="0" rtl="0" algn="l">
              <a:lnSpc>
                <a:spcPct val="90000"/>
              </a:lnSpc>
              <a:spcBef>
                <a:spcPts val="1000"/>
              </a:spcBef>
              <a:spcAft>
                <a:spcPts val="0"/>
              </a:spcAft>
              <a:buNone/>
            </a:pPr>
            <a:r>
              <a:rPr lang="en-US" sz="1800"/>
              <a:t>We tried to set up the environment for the M4C model but faced compatibility issues with the required libraries due to the outdated nature of the model. The model itself is from 2017 but given the pace of innovation it is already obsolete.</a:t>
            </a:r>
            <a:br>
              <a:rPr lang="en-US" sz="1800"/>
            </a:b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3"/>
          <p:cNvSpPr txBox="1"/>
          <p:nvPr>
            <p:ph type="title"/>
          </p:nvPr>
        </p:nvSpPr>
        <p:spPr>
          <a:xfrm>
            <a:off x="2895600" y="764373"/>
            <a:ext cx="8610600" cy="12930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US"/>
              <a:t>Model Comparison</a:t>
            </a:r>
            <a:endParaRPr/>
          </a:p>
        </p:txBody>
      </p:sp>
      <p:sp>
        <p:nvSpPr>
          <p:cNvPr id="172" name="Google Shape;172;p23"/>
          <p:cNvSpPr txBox="1"/>
          <p:nvPr>
            <p:ph idx="1" type="body"/>
          </p:nvPr>
        </p:nvSpPr>
        <p:spPr>
          <a:xfrm>
            <a:off x="8587825" y="2648575"/>
            <a:ext cx="3324900" cy="4024200"/>
          </a:xfrm>
          <a:prstGeom prst="rect">
            <a:avLst/>
          </a:prstGeom>
        </p:spPr>
        <p:txBody>
          <a:bodyPr anchorCtr="0" anchor="t" bIns="45700" lIns="91425" spcFirstLastPara="1" rIns="91425" wrap="square" tIns="45700">
            <a:normAutofit/>
          </a:bodyPr>
          <a:lstStyle/>
          <a:p>
            <a:pPr indent="-317500" lvl="0" marL="457200" rtl="0" algn="l">
              <a:spcBef>
                <a:spcPts val="1000"/>
              </a:spcBef>
              <a:spcAft>
                <a:spcPts val="0"/>
              </a:spcAft>
              <a:buSzPts val="1400"/>
              <a:buChar char="•"/>
            </a:pPr>
            <a:r>
              <a:rPr lang="en-US" sz="1800"/>
              <a:t>Rapidly evolving space</a:t>
            </a:r>
            <a:endParaRPr sz="1800"/>
          </a:p>
          <a:p>
            <a:pPr indent="0" lvl="0" marL="457200" rtl="0" algn="l">
              <a:spcBef>
                <a:spcPts val="1000"/>
              </a:spcBef>
              <a:spcAft>
                <a:spcPts val="0"/>
              </a:spcAft>
              <a:buNone/>
            </a:pPr>
            <a:r>
              <a:t/>
            </a:r>
            <a:endParaRPr sz="1800"/>
          </a:p>
          <a:p>
            <a:pPr indent="-317500" lvl="0" marL="457200" rtl="0" algn="l">
              <a:spcBef>
                <a:spcPts val="1000"/>
              </a:spcBef>
              <a:spcAft>
                <a:spcPts val="0"/>
              </a:spcAft>
              <a:buSzPts val="1400"/>
              <a:buChar char="•"/>
            </a:pPr>
            <a:r>
              <a:rPr lang="en-US" sz="1800"/>
              <a:t>PaLI model (Pathways Language and Image Model) is the latest and the best model for multimodal Text VQA</a:t>
            </a:r>
            <a:endParaRPr sz="1800"/>
          </a:p>
        </p:txBody>
      </p:sp>
      <p:pic>
        <p:nvPicPr>
          <p:cNvPr id="173" name="Google Shape;173;p23"/>
          <p:cNvPicPr preferRelativeResize="0"/>
          <p:nvPr/>
        </p:nvPicPr>
        <p:blipFill rotWithShape="1">
          <a:blip r:embed="rId3">
            <a:alphaModFix/>
          </a:blip>
          <a:srcRect b="0" l="0" r="0" t="14045"/>
          <a:stretch/>
        </p:blipFill>
        <p:spPr>
          <a:xfrm>
            <a:off x="685800" y="2267575"/>
            <a:ext cx="7904001" cy="3230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4"/>
          <p:cNvSpPr txBox="1"/>
          <p:nvPr>
            <p:ph type="title"/>
          </p:nvPr>
        </p:nvSpPr>
        <p:spPr>
          <a:xfrm>
            <a:off x="2895600" y="764373"/>
            <a:ext cx="8610600" cy="12930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US"/>
              <a:t>Additional Details on Model Comparison</a:t>
            </a:r>
            <a:endParaRPr/>
          </a:p>
        </p:txBody>
      </p:sp>
      <p:sp>
        <p:nvSpPr>
          <p:cNvPr id="179" name="Google Shape;179;p24"/>
          <p:cNvSpPr txBox="1"/>
          <p:nvPr>
            <p:ph idx="1" type="body"/>
          </p:nvPr>
        </p:nvSpPr>
        <p:spPr>
          <a:xfrm>
            <a:off x="7603425" y="2651750"/>
            <a:ext cx="3903000" cy="4024200"/>
          </a:xfrm>
          <a:prstGeom prst="rect">
            <a:avLst/>
          </a:prstGeom>
        </p:spPr>
        <p:txBody>
          <a:bodyPr anchorCtr="0" anchor="t" bIns="45700" lIns="91425" spcFirstLastPara="1" rIns="91425" wrap="square" tIns="45700">
            <a:normAutofit/>
          </a:bodyPr>
          <a:lstStyle/>
          <a:p>
            <a:pPr indent="-317500" lvl="0" marL="457200" rtl="0" algn="l">
              <a:spcBef>
                <a:spcPts val="1000"/>
              </a:spcBef>
              <a:spcAft>
                <a:spcPts val="0"/>
              </a:spcAft>
              <a:buSzPts val="1400"/>
              <a:buChar char="•"/>
            </a:pPr>
            <a:r>
              <a:rPr lang="en-US" sz="1800"/>
              <a:t>P</a:t>
            </a:r>
            <a:r>
              <a:rPr lang="en-US" sz="1800"/>
              <a:t>aLI is a unified language-image model trained to perform Text VQA in over 100 languages. </a:t>
            </a:r>
            <a:endParaRPr sz="1800"/>
          </a:p>
          <a:p>
            <a:pPr indent="0" lvl="0" marL="457200" rtl="0" algn="l">
              <a:spcBef>
                <a:spcPts val="1000"/>
              </a:spcBef>
              <a:spcAft>
                <a:spcPts val="0"/>
              </a:spcAft>
              <a:buNone/>
            </a:pPr>
            <a:r>
              <a:t/>
            </a:r>
            <a:endParaRPr sz="1800"/>
          </a:p>
          <a:p>
            <a:pPr indent="-317500" lvl="0" marL="457200" rtl="0" algn="l">
              <a:spcBef>
                <a:spcPts val="1000"/>
              </a:spcBef>
              <a:spcAft>
                <a:spcPts val="0"/>
              </a:spcAft>
              <a:buSzPts val="1400"/>
              <a:buChar char="•"/>
            </a:pPr>
            <a:r>
              <a:rPr lang="en-US" sz="1800"/>
              <a:t>Trained on WebLI dataset</a:t>
            </a:r>
            <a:endParaRPr sz="1800"/>
          </a:p>
        </p:txBody>
      </p:sp>
      <p:pic>
        <p:nvPicPr>
          <p:cNvPr id="180" name="Google Shape;180;p24"/>
          <p:cNvPicPr preferRelativeResize="0"/>
          <p:nvPr/>
        </p:nvPicPr>
        <p:blipFill rotWithShape="1">
          <a:blip r:embed="rId3">
            <a:alphaModFix/>
          </a:blip>
          <a:srcRect b="0" l="5900" r="0" t="0"/>
          <a:stretch/>
        </p:blipFill>
        <p:spPr>
          <a:xfrm>
            <a:off x="685800" y="2194550"/>
            <a:ext cx="6656033" cy="4024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5"/>
          <p:cNvSpPr txBox="1"/>
          <p:nvPr>
            <p:ph type="title"/>
          </p:nvPr>
        </p:nvSpPr>
        <p:spPr>
          <a:xfrm>
            <a:off x="2895600" y="764373"/>
            <a:ext cx="8610600" cy="12930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US"/>
              <a:t>PaLI Architecture</a:t>
            </a:r>
            <a:endParaRPr/>
          </a:p>
        </p:txBody>
      </p:sp>
      <p:sp>
        <p:nvSpPr>
          <p:cNvPr id="186" name="Google Shape;186;p25"/>
          <p:cNvSpPr txBox="1"/>
          <p:nvPr>
            <p:ph idx="1" type="body"/>
          </p:nvPr>
        </p:nvSpPr>
        <p:spPr>
          <a:xfrm>
            <a:off x="7805125" y="2194550"/>
            <a:ext cx="4000800" cy="4024200"/>
          </a:xfrm>
          <a:prstGeom prst="rect">
            <a:avLst/>
          </a:prstGeom>
        </p:spPr>
        <p:txBody>
          <a:bodyPr anchorCtr="0" anchor="t" bIns="45700" lIns="91425" spcFirstLastPara="1" rIns="91425" wrap="square" tIns="45700">
            <a:normAutofit/>
          </a:bodyPr>
          <a:lstStyle/>
          <a:p>
            <a:pPr indent="-330200" lvl="0" marL="457200" marR="0" rtl="0" algn="l">
              <a:lnSpc>
                <a:spcPct val="115000"/>
              </a:lnSpc>
              <a:spcBef>
                <a:spcPts val="1000"/>
              </a:spcBef>
              <a:spcAft>
                <a:spcPts val="0"/>
              </a:spcAft>
              <a:buSzPts val="1600"/>
              <a:buChar char="•"/>
            </a:pPr>
            <a:r>
              <a:rPr lang="en-US" sz="2000"/>
              <a:t>PaLI has a text Encoder-Decoder Transformer and a Vision Transformer </a:t>
            </a:r>
            <a:endParaRPr sz="2000"/>
          </a:p>
          <a:p>
            <a:pPr indent="-330200" lvl="0" marL="457200" marR="0" rtl="0" algn="l">
              <a:lnSpc>
                <a:spcPct val="115000"/>
              </a:lnSpc>
              <a:spcBef>
                <a:spcPts val="0"/>
              </a:spcBef>
              <a:spcAft>
                <a:spcPts val="0"/>
              </a:spcAft>
              <a:buSzPts val="1600"/>
              <a:buChar char="•"/>
            </a:pPr>
            <a:r>
              <a:rPr lang="en-US" sz="2000"/>
              <a:t>Text Encoder is fed with visual tokens to include image data</a:t>
            </a:r>
            <a:endParaRPr sz="2000"/>
          </a:p>
          <a:p>
            <a:pPr indent="-330200" lvl="0" marL="457200" rtl="0" algn="l">
              <a:lnSpc>
                <a:spcPct val="115000"/>
              </a:lnSpc>
              <a:spcBef>
                <a:spcPts val="0"/>
              </a:spcBef>
              <a:spcAft>
                <a:spcPts val="0"/>
              </a:spcAft>
              <a:buSzPts val="1600"/>
              <a:buChar char="•"/>
            </a:pPr>
            <a:r>
              <a:rPr lang="en-US" sz="2000"/>
              <a:t>Uses ViT-e for visual components and mT5 for text</a:t>
            </a:r>
            <a:r>
              <a:rPr lang="en-US"/>
              <a:t> </a:t>
            </a:r>
            <a:endParaRPr/>
          </a:p>
        </p:txBody>
      </p:sp>
      <p:pic>
        <p:nvPicPr>
          <p:cNvPr id="187" name="Google Shape;187;p25"/>
          <p:cNvPicPr preferRelativeResize="0"/>
          <p:nvPr/>
        </p:nvPicPr>
        <p:blipFill>
          <a:blip r:embed="rId3">
            <a:alphaModFix/>
          </a:blip>
          <a:stretch>
            <a:fillRect/>
          </a:stretch>
        </p:blipFill>
        <p:spPr>
          <a:xfrm>
            <a:off x="685800" y="2209800"/>
            <a:ext cx="7206500" cy="2956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6"/>
          <p:cNvSpPr txBox="1"/>
          <p:nvPr>
            <p:ph type="title"/>
          </p:nvPr>
        </p:nvSpPr>
        <p:spPr>
          <a:xfrm>
            <a:off x="2895600" y="764373"/>
            <a:ext cx="8610600" cy="12930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US"/>
              <a:t>Available PaLI Models</a:t>
            </a:r>
            <a:endParaRPr/>
          </a:p>
        </p:txBody>
      </p:sp>
      <p:sp>
        <p:nvSpPr>
          <p:cNvPr id="193" name="Google Shape;193;p26"/>
          <p:cNvSpPr txBox="1"/>
          <p:nvPr>
            <p:ph idx="1" type="body"/>
          </p:nvPr>
        </p:nvSpPr>
        <p:spPr>
          <a:xfrm>
            <a:off x="685800" y="2651760"/>
            <a:ext cx="10820400" cy="4024200"/>
          </a:xfrm>
          <a:prstGeom prst="rect">
            <a:avLst/>
          </a:prstGeom>
        </p:spPr>
        <p:txBody>
          <a:bodyPr anchorCtr="0" anchor="t" bIns="45700" lIns="91425" spcFirstLastPara="1" rIns="91425" wrap="square" tIns="45700">
            <a:normAutofit/>
          </a:bodyPr>
          <a:lstStyle/>
          <a:p>
            <a:pPr indent="-317500" lvl="0" marL="457200" marR="0" rtl="0" algn="l">
              <a:lnSpc>
                <a:spcPct val="90000"/>
              </a:lnSpc>
              <a:spcBef>
                <a:spcPts val="1000"/>
              </a:spcBef>
              <a:spcAft>
                <a:spcPts val="0"/>
              </a:spcAft>
              <a:buSzPts val="1400"/>
              <a:buChar char="•"/>
            </a:pPr>
            <a:r>
              <a:rPr lang="en-US" sz="1800"/>
              <a:t>PaLI-3B, where the language component is initialized from mT5-Large (1B parameters), and the vision component is ViT-G (1.8B parameters). </a:t>
            </a:r>
            <a:endParaRPr sz="1800"/>
          </a:p>
          <a:p>
            <a:pPr indent="0" lvl="0" marL="457200" marR="0" rtl="0" algn="l">
              <a:lnSpc>
                <a:spcPct val="90000"/>
              </a:lnSpc>
              <a:spcBef>
                <a:spcPts val="1000"/>
              </a:spcBef>
              <a:spcAft>
                <a:spcPts val="0"/>
              </a:spcAft>
              <a:buNone/>
            </a:pPr>
            <a:r>
              <a:t/>
            </a:r>
            <a:endParaRPr sz="1800"/>
          </a:p>
          <a:p>
            <a:pPr indent="-317500" lvl="0" marL="457200" marR="0" rtl="0" algn="l">
              <a:lnSpc>
                <a:spcPct val="90000"/>
              </a:lnSpc>
              <a:spcBef>
                <a:spcPts val="1000"/>
              </a:spcBef>
              <a:spcAft>
                <a:spcPts val="0"/>
              </a:spcAft>
              <a:buSzPts val="1400"/>
              <a:buChar char="•"/>
            </a:pPr>
            <a:r>
              <a:rPr lang="en-US" sz="1800"/>
              <a:t>PaLI-15B, where the language component is initialized from mT5-XXL (13B parameters), and the vision component is ViT-G (1.8B parameters). </a:t>
            </a:r>
            <a:endParaRPr sz="1800"/>
          </a:p>
          <a:p>
            <a:pPr indent="0" lvl="0" marL="457200" marR="0" rtl="0" algn="l">
              <a:lnSpc>
                <a:spcPct val="90000"/>
              </a:lnSpc>
              <a:spcBef>
                <a:spcPts val="1000"/>
              </a:spcBef>
              <a:spcAft>
                <a:spcPts val="0"/>
              </a:spcAft>
              <a:buNone/>
            </a:pPr>
            <a:r>
              <a:t/>
            </a:r>
            <a:endParaRPr sz="1800"/>
          </a:p>
          <a:p>
            <a:pPr indent="-317500" lvl="0" marL="457200" marR="0" rtl="0" algn="l">
              <a:lnSpc>
                <a:spcPct val="90000"/>
              </a:lnSpc>
              <a:spcBef>
                <a:spcPts val="1000"/>
              </a:spcBef>
              <a:spcAft>
                <a:spcPts val="0"/>
              </a:spcAft>
              <a:buSzPts val="1400"/>
              <a:buChar char="•"/>
            </a:pPr>
            <a:r>
              <a:rPr lang="en-US" sz="1800"/>
              <a:t>PaLI-17B, where the language model is initialized from mT5-XXL, and the vision component is the newly-trained ViT-e model (4B parameters).</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7"/>
          <p:cNvSpPr txBox="1"/>
          <p:nvPr>
            <p:ph type="title"/>
          </p:nvPr>
        </p:nvSpPr>
        <p:spPr>
          <a:xfrm>
            <a:off x="2895600" y="764373"/>
            <a:ext cx="8610600" cy="12930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US"/>
              <a:t>Dataset Used</a:t>
            </a:r>
            <a:endParaRPr/>
          </a:p>
        </p:txBody>
      </p:sp>
      <p:sp>
        <p:nvSpPr>
          <p:cNvPr id="199" name="Google Shape;199;p27"/>
          <p:cNvSpPr txBox="1"/>
          <p:nvPr>
            <p:ph idx="1" type="body"/>
          </p:nvPr>
        </p:nvSpPr>
        <p:spPr>
          <a:xfrm>
            <a:off x="789450" y="5398400"/>
            <a:ext cx="10613100" cy="9354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rPr lang="en-US" sz="1800"/>
              <a:t>WebLI database with 29 billion image collected over the internet</a:t>
            </a:r>
            <a:endParaRPr sz="1800"/>
          </a:p>
        </p:txBody>
      </p:sp>
      <p:pic>
        <p:nvPicPr>
          <p:cNvPr id="200" name="Google Shape;200;p27"/>
          <p:cNvPicPr preferRelativeResize="0"/>
          <p:nvPr/>
        </p:nvPicPr>
        <p:blipFill>
          <a:blip r:embed="rId3">
            <a:alphaModFix/>
          </a:blip>
          <a:stretch>
            <a:fillRect/>
          </a:stretch>
        </p:blipFill>
        <p:spPr>
          <a:xfrm>
            <a:off x="247850" y="2194550"/>
            <a:ext cx="6437675" cy="2837125"/>
          </a:xfrm>
          <a:prstGeom prst="rect">
            <a:avLst/>
          </a:prstGeom>
          <a:noFill/>
          <a:ln>
            <a:noFill/>
          </a:ln>
        </p:spPr>
      </p:pic>
      <p:pic>
        <p:nvPicPr>
          <p:cNvPr id="201" name="Google Shape;201;p27"/>
          <p:cNvPicPr preferRelativeResize="0"/>
          <p:nvPr/>
        </p:nvPicPr>
        <p:blipFill>
          <a:blip r:embed="rId4">
            <a:alphaModFix/>
          </a:blip>
          <a:stretch>
            <a:fillRect/>
          </a:stretch>
        </p:blipFill>
        <p:spPr>
          <a:xfrm>
            <a:off x="6743500" y="2194550"/>
            <a:ext cx="5342246" cy="2837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